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623" r:id="rId2"/>
    <p:sldId id="654" r:id="rId3"/>
    <p:sldId id="725" r:id="rId4"/>
    <p:sldId id="741" r:id="rId5"/>
    <p:sldId id="743" r:id="rId6"/>
    <p:sldId id="657" r:id="rId7"/>
    <p:sldId id="745" r:id="rId8"/>
    <p:sldId id="747" r:id="rId9"/>
    <p:sldId id="748" r:id="rId10"/>
    <p:sldId id="749" r:id="rId11"/>
    <p:sldId id="793" r:id="rId12"/>
    <p:sldId id="750" r:id="rId13"/>
    <p:sldId id="726" r:id="rId14"/>
    <p:sldId id="744" r:id="rId15"/>
    <p:sldId id="752" r:id="rId16"/>
    <p:sldId id="727" r:id="rId17"/>
    <p:sldId id="753" r:id="rId18"/>
    <p:sldId id="754" r:id="rId19"/>
    <p:sldId id="757" r:id="rId20"/>
    <p:sldId id="758" r:id="rId21"/>
    <p:sldId id="760" r:id="rId22"/>
    <p:sldId id="759" r:id="rId23"/>
    <p:sldId id="761" r:id="rId24"/>
    <p:sldId id="762" r:id="rId25"/>
    <p:sldId id="763" r:id="rId26"/>
    <p:sldId id="764" r:id="rId27"/>
    <p:sldId id="772" r:id="rId28"/>
    <p:sldId id="771" r:id="rId29"/>
    <p:sldId id="773" r:id="rId30"/>
    <p:sldId id="774" r:id="rId31"/>
    <p:sldId id="794" r:id="rId32"/>
    <p:sldId id="728" r:id="rId33"/>
    <p:sldId id="775" r:id="rId34"/>
    <p:sldId id="776" r:id="rId35"/>
    <p:sldId id="777" r:id="rId36"/>
    <p:sldId id="778" r:id="rId37"/>
    <p:sldId id="779" r:id="rId38"/>
    <p:sldId id="729" r:id="rId39"/>
    <p:sldId id="780" r:id="rId40"/>
    <p:sldId id="781" r:id="rId41"/>
    <p:sldId id="782" r:id="rId42"/>
    <p:sldId id="783" r:id="rId43"/>
    <p:sldId id="784" r:id="rId44"/>
    <p:sldId id="785" r:id="rId45"/>
    <p:sldId id="786" r:id="rId46"/>
    <p:sldId id="730" r:id="rId47"/>
    <p:sldId id="787" r:id="rId48"/>
    <p:sldId id="789" r:id="rId49"/>
    <p:sldId id="791" r:id="rId50"/>
    <p:sldId id="792" r:id="rId51"/>
    <p:sldId id="790" r:id="rId52"/>
  </p:sldIdLst>
  <p:sldSz cx="9504363"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8">
          <p15:clr>
            <a:srgbClr val="A4A3A4"/>
          </p15:clr>
        </p15:guide>
        <p15:guide id="2" pos="2857">
          <p15:clr>
            <a:srgbClr val="A4A3A4"/>
          </p15:clr>
        </p15:guide>
        <p15:guide id="3" pos="299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0E1"/>
    <a:srgbClr val="FFFF99"/>
    <a:srgbClr val="FEFEF4"/>
    <a:srgbClr val="FDFDED"/>
    <a:srgbClr val="296FA5"/>
    <a:srgbClr val="52B8DA"/>
    <a:srgbClr val="235196"/>
    <a:srgbClr val="E7EDF4"/>
    <a:srgbClr val="D1DDE8"/>
    <a:srgbClr val="74B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226" autoAdjust="0"/>
  </p:normalViewPr>
  <p:slideViewPr>
    <p:cSldViewPr snapToGrid="0" showGuides="1">
      <p:cViewPr varScale="1">
        <p:scale>
          <a:sx n="141" d="100"/>
          <a:sy n="141" d="100"/>
        </p:scale>
        <p:origin x="870" y="84"/>
      </p:cViewPr>
      <p:guideLst>
        <p:guide orient="horz" pos="3208"/>
        <p:guide pos="2857"/>
        <p:guide pos="299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t>2022-10-27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t>2022-10-27</a:t>
            </a:fld>
            <a:endParaRPr lang="zh-CN" altLang="en-US"/>
          </a:p>
        </p:txBody>
      </p:sp>
      <p:sp>
        <p:nvSpPr>
          <p:cNvPr id="4" name="幻灯片图像占位符 3"/>
          <p:cNvSpPr>
            <a:spLocks noGrp="1" noRot="1" noChangeAspect="1"/>
          </p:cNvSpPr>
          <p:nvPr>
            <p:ph type="sldImg" idx="2"/>
          </p:nvPr>
        </p:nvSpPr>
        <p:spPr>
          <a:xfrm>
            <a:off x="577850" y="1143000"/>
            <a:ext cx="5702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A3BA41-6BA2-47AC-9C1D-5ECEA0A6E282}"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51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77850" y="1143000"/>
            <a:ext cx="57023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12827" y="1597822"/>
            <a:ext cx="8078709"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425655" y="2914650"/>
            <a:ext cx="6653054"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75218" y="1200151"/>
            <a:ext cx="8553927"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0663" y="154781"/>
            <a:ext cx="2138482"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75218" y="154781"/>
            <a:ext cx="6257039"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 y="0"/>
            <a:ext cx="9502158" cy="5143500"/>
          </a:xfrm>
          <a:prstGeom prst="rect">
            <a:avLst/>
          </a:prstGeom>
          <a:effectLst>
            <a:glow>
              <a:schemeClr val="accent1"/>
            </a:glow>
          </a:effectLst>
        </p:spPr>
      </p:pic>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6551" y="412311"/>
            <a:ext cx="1075626" cy="1034842"/>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504363" cy="5143500"/>
          </a:xfrm>
          <a:prstGeom prst="rect">
            <a:avLst/>
          </a:prstGeom>
          <a:effectLst/>
        </p:spPr>
      </p:pic>
      <p:sp>
        <p:nvSpPr>
          <p:cNvPr id="21" name="文本框 29"/>
          <p:cNvSpPr txBox="1"/>
          <p:nvPr userDrawn="1"/>
        </p:nvSpPr>
        <p:spPr>
          <a:xfrm>
            <a:off x="681138" y="2631928"/>
            <a:ext cx="1638185" cy="923330"/>
          </a:xfrm>
          <a:prstGeom prst="rect">
            <a:avLst/>
          </a:prstGeom>
          <a:noFill/>
        </p:spPr>
        <p:txBody>
          <a:bodyPr wrap="none" rtlCol="0">
            <a:spAutoFit/>
          </a:bodyPr>
          <a:lstStyle/>
          <a:p>
            <a:r>
              <a:rPr lang="zh-CN" altLang="en-US" sz="5400" b="1" dirty="0">
                <a:ln w="12700">
                  <a:noFill/>
                </a:ln>
                <a:latin typeface="黑体" panose="02010609060101010101" pitchFamily="49" charset="-122"/>
                <a:ea typeface="黑体" panose="02010609060101010101" pitchFamily="49" charset="-122"/>
              </a:rPr>
              <a:t>目录</a:t>
            </a:r>
            <a:endParaRPr lang="en-US" altLang="zh-CN" sz="5400" b="1" dirty="0">
              <a:ln w="12700">
                <a:noFill/>
              </a:ln>
              <a:latin typeface="黑体" panose="02010609060101010101" pitchFamily="49" charset="-122"/>
              <a:ea typeface="黑体" panose="02010609060101010101" pitchFamily="49" charset="-122"/>
            </a:endParaRPr>
          </a:p>
        </p:txBody>
      </p:sp>
      <p:pic>
        <p:nvPicPr>
          <p:cNvPr id="22" name="图片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657" y="3710432"/>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339"/>
            <a:ext cx="9504363" cy="2800350"/>
          </a:xfrm>
          <a:prstGeom prst="rect">
            <a:avLst/>
          </a:prstGeom>
          <a:effectLst>
            <a:reflection blurRad="6350" endPos="90000" dir="5400000" sy="-100000" algn="bl" rotWithShape="0"/>
          </a:effectLst>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2866" y="4711917"/>
            <a:ext cx="2309147" cy="44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504363" cy="5143500"/>
          </a:xfrm>
          <a:prstGeom prst="rect">
            <a:avLst/>
          </a:prstGeom>
        </p:spPr>
      </p:pic>
      <p:sp>
        <p:nvSpPr>
          <p:cNvPr id="5" name="矩形 4"/>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3" name="矩形 22"/>
          <p:cNvSpPr/>
          <p:nvPr userDrawn="1"/>
        </p:nvSpPr>
        <p:spPr>
          <a:xfrm>
            <a:off x="3248025" y="4629150"/>
            <a:ext cx="2743200" cy="52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
        <p:nvSpPr>
          <p:cNvPr id="25" name="圆角矩形 24"/>
          <p:cNvSpPr/>
          <p:nvPr userDrawn="1"/>
        </p:nvSpPr>
        <p:spPr>
          <a:xfrm>
            <a:off x="438150" y="352425"/>
            <a:ext cx="8420100" cy="4171950"/>
          </a:xfrm>
          <a:prstGeom prst="roundRect">
            <a:avLst/>
          </a:prstGeom>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9"/>
          <p:cNvSpPr txBox="1"/>
          <p:nvPr userDrawn="1"/>
        </p:nvSpPr>
        <p:spPr>
          <a:xfrm>
            <a:off x="8297962" y="3182600"/>
            <a:ext cx="968275" cy="1446550"/>
          </a:xfrm>
          <a:prstGeom prst="rect">
            <a:avLst/>
          </a:prstGeom>
          <a:solidFill>
            <a:schemeClr val="bg1"/>
          </a:solidFill>
        </p:spPr>
        <p:txBody>
          <a:bodyPr wrap="square" rtlCol="0">
            <a:spAutoFit/>
          </a:bodyPr>
          <a:lstStyle/>
          <a:p>
            <a:r>
              <a:rPr lang="zh-CN" altLang="en-US" sz="4400" b="1" dirty="0">
                <a:ln w="12700">
                  <a:noFill/>
                </a:ln>
                <a:latin typeface="宋体" panose="02010600030101010101" pitchFamily="2" charset="-122"/>
                <a:ea typeface="宋体" panose="02010600030101010101" pitchFamily="2" charset="-122"/>
              </a:rPr>
              <a:t>小结</a:t>
            </a:r>
            <a:endParaRPr lang="en-US" altLang="zh-CN" sz="4400" b="1" dirty="0">
              <a:ln w="12700">
                <a:noFill/>
              </a:ln>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75218" y="1200151"/>
            <a:ext cx="8553927"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0779" y="3305176"/>
            <a:ext cx="8078709"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50779" y="2180035"/>
            <a:ext cx="8078709"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5" name="页脚占位符 4"/>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75218"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31385" y="900114"/>
            <a:ext cx="419776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75218" y="1151335"/>
            <a:ext cx="4199411"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75218" y="1631156"/>
            <a:ext cx="4199411"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828092" y="1151335"/>
            <a:ext cx="4201060"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828092" y="1631156"/>
            <a:ext cx="4201060"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8" name="页脚占位符 7"/>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5218" y="205978"/>
            <a:ext cx="8553927"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4" name="页脚占位符 3"/>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3" name="页脚占位符 2"/>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5221" y="204787"/>
            <a:ext cx="3126870"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715942" y="204792"/>
            <a:ext cx="5313203"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5221" y="1076328"/>
            <a:ext cx="3126870"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62922" y="3600451"/>
            <a:ext cx="5702618"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862922" y="459581"/>
            <a:ext cx="5702618"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862922" y="4025507"/>
            <a:ext cx="5702618"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75218" y="4767264"/>
            <a:ext cx="2217685" cy="273844"/>
          </a:xfrm>
          <a:prstGeom prst="rect">
            <a:avLst/>
          </a:prstGeom>
        </p:spPr>
        <p:txBody>
          <a:bodyPr/>
          <a:lstStyle/>
          <a:p>
            <a:fld id="{D669989D-4831-4E99-B76E-9A53CB0F3A88}" type="datetimeFigureOut">
              <a:rPr lang="zh-CN" altLang="en-US" smtClean="0"/>
              <a:t>2022-10-27</a:t>
            </a:fld>
            <a:endParaRPr lang="zh-CN" altLang="en-US"/>
          </a:p>
        </p:txBody>
      </p:sp>
      <p:sp>
        <p:nvSpPr>
          <p:cNvPr id="6" name="页脚占位符 5"/>
          <p:cNvSpPr>
            <a:spLocks noGrp="1"/>
          </p:cNvSpPr>
          <p:nvPr>
            <p:ph type="ftr" sz="quarter" idx="11"/>
          </p:nvPr>
        </p:nvSpPr>
        <p:spPr>
          <a:xfrm>
            <a:off x="3247324" y="4767264"/>
            <a:ext cx="3009715"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811460" y="4767264"/>
            <a:ext cx="2217685" cy="273844"/>
          </a:xfrm>
          <a:prstGeom prst="rect">
            <a:avLst/>
          </a:prstGeom>
        </p:spPr>
        <p:txBody>
          <a:bodyPr/>
          <a:lstStyle/>
          <a:p>
            <a:fld id="{EE3F9CDB-1F21-4789-A81E-8FEA25CE194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758658" y="0"/>
            <a:ext cx="2745705" cy="5143500"/>
          </a:xfrm>
          <a:prstGeom prst="rect">
            <a:avLst/>
          </a:prstGeom>
        </p:spPr>
      </p:pic>
      <p:pic>
        <p:nvPicPr>
          <p:cNvPr id="8" name="图片 7"/>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2685360" cy="5143500"/>
          </a:xfrm>
          <a:prstGeom prst="rect">
            <a:avLst/>
          </a:prstGeom>
        </p:spPr>
      </p:pic>
      <p:sp>
        <p:nvSpPr>
          <p:cNvPr id="9" name="矩形 8"/>
          <p:cNvSpPr/>
          <p:nvPr userDrawn="1"/>
        </p:nvSpPr>
        <p:spPr>
          <a:xfrm>
            <a:off x="0" y="221706"/>
            <a:ext cx="9504363" cy="468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userDrawn="1"/>
        </p:nvSpPr>
        <p:spPr>
          <a:xfrm>
            <a:off x="0" y="1"/>
            <a:ext cx="2323289" cy="246221"/>
          </a:xfrm>
          <a:prstGeom prst="rect">
            <a:avLst/>
          </a:prstGeom>
          <a:noFill/>
        </p:spPr>
        <p:txBody>
          <a:bodyPr wrap="square" rtlCol="0">
            <a:spAutoFit/>
          </a:bodyPr>
          <a:lstStyle/>
          <a:p>
            <a:r>
              <a:rPr lang="en-US" altLang="zh-CN" sz="1000" b="1" dirty="0">
                <a:solidFill>
                  <a:schemeClr val="bg1"/>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7256504" y="4912565"/>
            <a:ext cx="2323289" cy="246221"/>
          </a:xfrm>
          <a:prstGeom prst="rect">
            <a:avLst/>
          </a:prstGeom>
          <a:noFill/>
        </p:spPr>
        <p:txBody>
          <a:bodyPr wrap="square" rtlCol="0">
            <a:spAutoFit/>
          </a:bodyPr>
          <a:lstStyle/>
          <a:p>
            <a:r>
              <a:rPr lang="en-US" altLang="zh-CN" sz="1000" b="1" dirty="0">
                <a:solidFill>
                  <a:schemeClr val="accent1">
                    <a:lumMod val="75000"/>
                  </a:schemeClr>
                </a:solidFill>
                <a:latin typeface="Times New Roman" panose="02020603050405020304" pitchFamily="18" charset="0"/>
                <a:cs typeface="Times New Roman" panose="02020603050405020304" pitchFamily="18" charset="0"/>
              </a:rPr>
              <a:t>1000000101000011101010101010001</a:t>
            </a:r>
            <a:endParaRPr lang="zh-CN" altLang="en-US" sz="10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46748" y="4711917"/>
            <a:ext cx="2309147" cy="4443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9.xml"/><Relationship Id="rId7"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497952" y="1498960"/>
            <a:ext cx="2448107" cy="769441"/>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第十二章</a:t>
            </a:r>
            <a:endParaRPr lang="en-US" altLang="zh-CN" sz="4400" b="1" dirty="0">
              <a:latin typeface="Times New Roman" panose="02020603050405020304"/>
              <a:ea typeface="黑体" panose="02010609060101010101" pitchFamily="49" charset="-122"/>
            </a:endParaRPr>
          </a:p>
        </p:txBody>
      </p:sp>
      <p:grpSp>
        <p:nvGrpSpPr>
          <p:cNvPr id="2" name="组合 1"/>
          <p:cNvGrpSpPr/>
          <p:nvPr/>
        </p:nvGrpSpPr>
        <p:grpSpPr>
          <a:xfrm>
            <a:off x="2661864" y="3951730"/>
            <a:ext cx="384810" cy="370220"/>
            <a:chOff x="4112570" y="4196180"/>
            <a:chExt cx="370220" cy="370220"/>
          </a:xfrm>
        </p:grpSpPr>
        <p:sp>
          <p:nvSpPr>
            <p:cNvPr id="13" name="椭圆 12"/>
            <p:cNvSpPr/>
            <p:nvPr/>
          </p:nvSpPr>
          <p:spPr>
            <a:xfrm>
              <a:off x="4112570" y="4196180"/>
              <a:ext cx="370220" cy="370220"/>
            </a:xfrm>
            <a:prstGeom prst="ellipse">
              <a:avLst/>
            </a:prstGeom>
            <a:solidFill>
              <a:srgbClr val="52B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grpSp>
          <p:nvGrpSpPr>
            <p:cNvPr id="38" name="Group 234"/>
            <p:cNvGrpSpPr/>
            <p:nvPr/>
          </p:nvGrpSpPr>
          <p:grpSpPr>
            <a:xfrm>
              <a:off x="4217972" y="4293958"/>
              <a:ext cx="159416" cy="174665"/>
              <a:chOff x="1693862" y="4675188"/>
              <a:chExt cx="365125" cy="400050"/>
            </a:xfrm>
            <a:solidFill>
              <a:schemeClr val="bg1"/>
            </a:solidFill>
          </p:grpSpPr>
          <p:sp>
            <p:nvSpPr>
              <p:cNvPr id="39" name="Freeform 335"/>
              <p:cNvSpPr/>
              <p:nvPr/>
            </p:nvSpPr>
            <p:spPr bwMode="auto">
              <a:xfrm>
                <a:off x="1811337" y="4675188"/>
                <a:ext cx="130175" cy="130175"/>
              </a:xfrm>
              <a:custGeom>
                <a:avLst/>
                <a:gdLst>
                  <a:gd name="T0" fmla="*/ 92 w 174"/>
                  <a:gd name="T1" fmla="*/ 171 h 173"/>
                  <a:gd name="T2" fmla="*/ 171 w 174"/>
                  <a:gd name="T3" fmla="*/ 82 h 173"/>
                  <a:gd name="T4" fmla="*/ 82 w 174"/>
                  <a:gd name="T5" fmla="*/ 3 h 173"/>
                  <a:gd name="T6" fmla="*/ 3 w 174"/>
                  <a:gd name="T7" fmla="*/ 92 h 173"/>
                  <a:gd name="T8" fmla="*/ 92 w 174"/>
                  <a:gd name="T9" fmla="*/ 171 h 173"/>
                </a:gdLst>
                <a:ahLst/>
                <a:cxnLst>
                  <a:cxn ang="0">
                    <a:pos x="T0" y="T1"/>
                  </a:cxn>
                  <a:cxn ang="0">
                    <a:pos x="T2" y="T3"/>
                  </a:cxn>
                  <a:cxn ang="0">
                    <a:pos x="T4" y="T5"/>
                  </a:cxn>
                  <a:cxn ang="0">
                    <a:pos x="T6" y="T7"/>
                  </a:cxn>
                  <a:cxn ang="0">
                    <a:pos x="T8" y="T9"/>
                  </a:cxn>
                </a:cxnLst>
                <a:rect l="0" t="0" r="r" b="b"/>
                <a:pathLst>
                  <a:path w="174" h="173">
                    <a:moveTo>
                      <a:pt x="92" y="171"/>
                    </a:moveTo>
                    <a:cubicBezTo>
                      <a:pt x="138" y="168"/>
                      <a:pt x="174" y="128"/>
                      <a:pt x="171" y="82"/>
                    </a:cubicBezTo>
                    <a:cubicBezTo>
                      <a:pt x="168" y="36"/>
                      <a:pt x="128" y="0"/>
                      <a:pt x="82" y="3"/>
                    </a:cubicBezTo>
                    <a:cubicBezTo>
                      <a:pt x="36" y="6"/>
                      <a:pt x="0" y="46"/>
                      <a:pt x="3" y="92"/>
                    </a:cubicBezTo>
                    <a:cubicBezTo>
                      <a:pt x="6" y="138"/>
                      <a:pt x="46" y="173"/>
                      <a:pt x="92" y="171"/>
                    </a:cubicBez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sp>
            <p:nvSpPr>
              <p:cNvPr id="40" name="Freeform 336"/>
              <p:cNvSpPr/>
              <p:nvPr/>
            </p:nvSpPr>
            <p:spPr bwMode="auto">
              <a:xfrm>
                <a:off x="1693862" y="4826000"/>
                <a:ext cx="365125" cy="249238"/>
              </a:xfrm>
              <a:custGeom>
                <a:avLst/>
                <a:gdLst>
                  <a:gd name="T0" fmla="*/ 457 w 486"/>
                  <a:gd name="T1" fmla="*/ 129 h 331"/>
                  <a:gd name="T2" fmla="*/ 254 w 486"/>
                  <a:gd name="T3" fmla="*/ 0 h 331"/>
                  <a:gd name="T4" fmla="*/ 254 w 486"/>
                  <a:gd name="T5" fmla="*/ 106 h 331"/>
                  <a:gd name="T6" fmla="*/ 254 w 486"/>
                  <a:gd name="T7" fmla="*/ 107 h 331"/>
                  <a:gd name="T8" fmla="*/ 257 w 486"/>
                  <a:gd name="T9" fmla="*/ 108 h 331"/>
                  <a:gd name="T10" fmla="*/ 263 w 486"/>
                  <a:gd name="T11" fmla="*/ 110 h 331"/>
                  <a:gd name="T12" fmla="*/ 276 w 486"/>
                  <a:gd name="T13" fmla="*/ 66 h 331"/>
                  <a:gd name="T14" fmla="*/ 346 w 486"/>
                  <a:gd name="T15" fmla="*/ 234 h 331"/>
                  <a:gd name="T16" fmla="*/ 279 w 486"/>
                  <a:gd name="T17" fmla="*/ 212 h 331"/>
                  <a:gd name="T18" fmla="*/ 267 w 486"/>
                  <a:gd name="T19" fmla="*/ 185 h 331"/>
                  <a:gd name="T20" fmla="*/ 264 w 486"/>
                  <a:gd name="T21" fmla="*/ 137 h 331"/>
                  <a:gd name="T22" fmla="*/ 262 w 486"/>
                  <a:gd name="T23" fmla="*/ 136 h 331"/>
                  <a:gd name="T24" fmla="*/ 222 w 486"/>
                  <a:gd name="T25" fmla="*/ 136 h 331"/>
                  <a:gd name="T26" fmla="*/ 219 w 486"/>
                  <a:gd name="T27" fmla="*/ 185 h 331"/>
                  <a:gd name="T28" fmla="*/ 207 w 486"/>
                  <a:gd name="T29" fmla="*/ 212 h 331"/>
                  <a:gd name="T30" fmla="*/ 140 w 486"/>
                  <a:gd name="T31" fmla="*/ 234 h 331"/>
                  <a:gd name="T32" fmla="*/ 210 w 486"/>
                  <a:gd name="T33" fmla="*/ 66 h 331"/>
                  <a:gd name="T34" fmla="*/ 223 w 486"/>
                  <a:gd name="T35" fmla="*/ 110 h 331"/>
                  <a:gd name="T36" fmla="*/ 229 w 486"/>
                  <a:gd name="T37" fmla="*/ 108 h 331"/>
                  <a:gd name="T38" fmla="*/ 231 w 486"/>
                  <a:gd name="T39" fmla="*/ 107 h 331"/>
                  <a:gd name="T40" fmla="*/ 231 w 486"/>
                  <a:gd name="T41" fmla="*/ 106 h 331"/>
                  <a:gd name="T42" fmla="*/ 231 w 486"/>
                  <a:gd name="T43" fmla="*/ 104 h 331"/>
                  <a:gd name="T44" fmla="*/ 231 w 486"/>
                  <a:gd name="T45" fmla="*/ 0 h 331"/>
                  <a:gd name="T46" fmla="*/ 29 w 486"/>
                  <a:gd name="T47" fmla="*/ 129 h 331"/>
                  <a:gd name="T48" fmla="*/ 0 w 486"/>
                  <a:gd name="T49" fmla="*/ 331 h 331"/>
                  <a:gd name="T50" fmla="*/ 69 w 486"/>
                  <a:gd name="T51" fmla="*/ 331 h 331"/>
                  <a:gd name="T52" fmla="*/ 100 w 486"/>
                  <a:gd name="T53" fmla="*/ 159 h 331"/>
                  <a:gd name="T54" fmla="*/ 110 w 486"/>
                  <a:gd name="T55" fmla="*/ 151 h 331"/>
                  <a:gd name="T56" fmla="*/ 117 w 486"/>
                  <a:gd name="T57" fmla="*/ 160 h 331"/>
                  <a:gd name="T58" fmla="*/ 109 w 486"/>
                  <a:gd name="T59" fmla="*/ 331 h 331"/>
                  <a:gd name="T60" fmla="*/ 218 w 486"/>
                  <a:gd name="T61" fmla="*/ 331 h 331"/>
                  <a:gd name="T62" fmla="*/ 242 w 486"/>
                  <a:gd name="T63" fmla="*/ 331 h 331"/>
                  <a:gd name="T64" fmla="*/ 377 w 486"/>
                  <a:gd name="T65" fmla="*/ 331 h 331"/>
                  <a:gd name="T66" fmla="*/ 369 w 486"/>
                  <a:gd name="T67" fmla="*/ 160 h 331"/>
                  <a:gd name="T68" fmla="*/ 376 w 486"/>
                  <a:gd name="T69" fmla="*/ 151 h 331"/>
                  <a:gd name="T70" fmla="*/ 386 w 486"/>
                  <a:gd name="T71" fmla="*/ 159 h 331"/>
                  <a:gd name="T72" fmla="*/ 417 w 486"/>
                  <a:gd name="T73" fmla="*/ 331 h 331"/>
                  <a:gd name="T74" fmla="*/ 486 w 486"/>
                  <a:gd name="T75" fmla="*/ 331 h 331"/>
                  <a:gd name="T76" fmla="*/ 457 w 486"/>
                  <a:gd name="T77" fmla="*/ 1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 h="331">
                    <a:moveTo>
                      <a:pt x="457" y="129"/>
                    </a:moveTo>
                    <a:cubicBezTo>
                      <a:pt x="432" y="23"/>
                      <a:pt x="349" y="1"/>
                      <a:pt x="254" y="0"/>
                    </a:cubicBezTo>
                    <a:cubicBezTo>
                      <a:pt x="254" y="106"/>
                      <a:pt x="254" y="106"/>
                      <a:pt x="254" y="106"/>
                    </a:cubicBezTo>
                    <a:cubicBezTo>
                      <a:pt x="254" y="106"/>
                      <a:pt x="254" y="107"/>
                      <a:pt x="254" y="107"/>
                    </a:cubicBezTo>
                    <a:cubicBezTo>
                      <a:pt x="255" y="108"/>
                      <a:pt x="256" y="108"/>
                      <a:pt x="257" y="108"/>
                    </a:cubicBezTo>
                    <a:cubicBezTo>
                      <a:pt x="259" y="109"/>
                      <a:pt x="261" y="109"/>
                      <a:pt x="263" y="110"/>
                    </a:cubicBezTo>
                    <a:cubicBezTo>
                      <a:pt x="264" y="86"/>
                      <a:pt x="267" y="67"/>
                      <a:pt x="276" y="66"/>
                    </a:cubicBezTo>
                    <a:cubicBezTo>
                      <a:pt x="342" y="62"/>
                      <a:pt x="372" y="222"/>
                      <a:pt x="346" y="234"/>
                    </a:cubicBezTo>
                    <a:cubicBezTo>
                      <a:pt x="326" y="243"/>
                      <a:pt x="297" y="226"/>
                      <a:pt x="279" y="212"/>
                    </a:cubicBezTo>
                    <a:cubicBezTo>
                      <a:pt x="269" y="205"/>
                      <a:pt x="268" y="195"/>
                      <a:pt x="267" y="185"/>
                    </a:cubicBezTo>
                    <a:cubicBezTo>
                      <a:pt x="266" y="173"/>
                      <a:pt x="264" y="155"/>
                      <a:pt x="264" y="137"/>
                    </a:cubicBezTo>
                    <a:cubicBezTo>
                      <a:pt x="263" y="137"/>
                      <a:pt x="263" y="136"/>
                      <a:pt x="262" y="136"/>
                    </a:cubicBezTo>
                    <a:cubicBezTo>
                      <a:pt x="249" y="131"/>
                      <a:pt x="235" y="131"/>
                      <a:pt x="222" y="136"/>
                    </a:cubicBezTo>
                    <a:cubicBezTo>
                      <a:pt x="222" y="154"/>
                      <a:pt x="220" y="173"/>
                      <a:pt x="219" y="185"/>
                    </a:cubicBezTo>
                    <a:cubicBezTo>
                      <a:pt x="218" y="195"/>
                      <a:pt x="217" y="205"/>
                      <a:pt x="207" y="212"/>
                    </a:cubicBezTo>
                    <a:cubicBezTo>
                      <a:pt x="189" y="226"/>
                      <a:pt x="160" y="243"/>
                      <a:pt x="140" y="234"/>
                    </a:cubicBezTo>
                    <a:cubicBezTo>
                      <a:pt x="114" y="222"/>
                      <a:pt x="144" y="62"/>
                      <a:pt x="210" y="66"/>
                    </a:cubicBezTo>
                    <a:cubicBezTo>
                      <a:pt x="219" y="67"/>
                      <a:pt x="222" y="86"/>
                      <a:pt x="223" y="110"/>
                    </a:cubicBezTo>
                    <a:cubicBezTo>
                      <a:pt x="225" y="109"/>
                      <a:pt x="227" y="108"/>
                      <a:pt x="229" y="108"/>
                    </a:cubicBezTo>
                    <a:cubicBezTo>
                      <a:pt x="230" y="108"/>
                      <a:pt x="231" y="108"/>
                      <a:pt x="231" y="107"/>
                    </a:cubicBezTo>
                    <a:cubicBezTo>
                      <a:pt x="231" y="107"/>
                      <a:pt x="231" y="106"/>
                      <a:pt x="231" y="106"/>
                    </a:cubicBezTo>
                    <a:cubicBezTo>
                      <a:pt x="231" y="104"/>
                      <a:pt x="231" y="104"/>
                      <a:pt x="231" y="104"/>
                    </a:cubicBezTo>
                    <a:cubicBezTo>
                      <a:pt x="231" y="0"/>
                      <a:pt x="231" y="0"/>
                      <a:pt x="231" y="0"/>
                    </a:cubicBezTo>
                    <a:cubicBezTo>
                      <a:pt x="136" y="1"/>
                      <a:pt x="54" y="23"/>
                      <a:pt x="29" y="129"/>
                    </a:cubicBezTo>
                    <a:cubicBezTo>
                      <a:pt x="0" y="331"/>
                      <a:pt x="0" y="331"/>
                      <a:pt x="0" y="331"/>
                    </a:cubicBezTo>
                    <a:cubicBezTo>
                      <a:pt x="69" y="331"/>
                      <a:pt x="69" y="331"/>
                      <a:pt x="69" y="331"/>
                    </a:cubicBezTo>
                    <a:cubicBezTo>
                      <a:pt x="100" y="159"/>
                      <a:pt x="100" y="159"/>
                      <a:pt x="100" y="159"/>
                    </a:cubicBezTo>
                    <a:cubicBezTo>
                      <a:pt x="102" y="154"/>
                      <a:pt x="105" y="151"/>
                      <a:pt x="110" y="151"/>
                    </a:cubicBezTo>
                    <a:cubicBezTo>
                      <a:pt x="114" y="152"/>
                      <a:pt x="118" y="154"/>
                      <a:pt x="117" y="160"/>
                    </a:cubicBezTo>
                    <a:cubicBezTo>
                      <a:pt x="109" y="331"/>
                      <a:pt x="109" y="331"/>
                      <a:pt x="109" y="331"/>
                    </a:cubicBezTo>
                    <a:cubicBezTo>
                      <a:pt x="218" y="331"/>
                      <a:pt x="218" y="331"/>
                      <a:pt x="218" y="331"/>
                    </a:cubicBezTo>
                    <a:cubicBezTo>
                      <a:pt x="242" y="331"/>
                      <a:pt x="242" y="331"/>
                      <a:pt x="242" y="331"/>
                    </a:cubicBezTo>
                    <a:cubicBezTo>
                      <a:pt x="377" y="331"/>
                      <a:pt x="377" y="331"/>
                      <a:pt x="377" y="331"/>
                    </a:cubicBezTo>
                    <a:cubicBezTo>
                      <a:pt x="369" y="160"/>
                      <a:pt x="369" y="160"/>
                      <a:pt x="369" y="160"/>
                    </a:cubicBezTo>
                    <a:cubicBezTo>
                      <a:pt x="368" y="154"/>
                      <a:pt x="372" y="152"/>
                      <a:pt x="376" y="151"/>
                    </a:cubicBezTo>
                    <a:cubicBezTo>
                      <a:pt x="381" y="151"/>
                      <a:pt x="384" y="154"/>
                      <a:pt x="386" y="159"/>
                    </a:cubicBezTo>
                    <a:cubicBezTo>
                      <a:pt x="417" y="331"/>
                      <a:pt x="417" y="331"/>
                      <a:pt x="417" y="331"/>
                    </a:cubicBezTo>
                    <a:cubicBezTo>
                      <a:pt x="486" y="331"/>
                      <a:pt x="486" y="331"/>
                      <a:pt x="486" y="331"/>
                    </a:cubicBezTo>
                    <a:lnTo>
                      <a:pt x="457" y="129"/>
                    </a:lnTo>
                    <a:close/>
                  </a:path>
                </a:pathLst>
              </a:custGeom>
              <a:grpFill/>
              <a:ln>
                <a:noFill/>
              </a:ln>
            </p:spPr>
            <p:txBody>
              <a:bodyPr/>
              <a:lstStyle/>
              <a:p>
                <a:pPr defTabSz="914400">
                  <a:defRPr/>
                </a:pPr>
                <a:endParaRPr lang="en-AU" kern="0">
                  <a:solidFill>
                    <a:srgbClr val="000000"/>
                  </a:solidFill>
                  <a:latin typeface="Times New Roman" panose="02020603050405020304"/>
                  <a:ea typeface="黑体" panose="02010609060101010101" pitchFamily="49" charset="-122"/>
                </a:endParaRPr>
              </a:p>
            </p:txBody>
          </p:sp>
        </p:grpSp>
      </p:grpSp>
      <p:sp>
        <p:nvSpPr>
          <p:cNvPr id="41" name="文本框 40"/>
          <p:cNvSpPr txBox="1"/>
          <p:nvPr/>
        </p:nvSpPr>
        <p:spPr>
          <a:xfrm>
            <a:off x="3107022" y="3949068"/>
            <a:ext cx="1280168" cy="338554"/>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张帆</a:t>
            </a:r>
            <a:endParaRPr lang="en-US" altLang="zh-CN" sz="1600" b="1" dirty="0">
              <a:latin typeface="Times New Roman" panose="02020603050405020304"/>
              <a:ea typeface="黑体" panose="02010609060101010101" pitchFamily="49" charset="-122"/>
            </a:endParaRPr>
          </a:p>
        </p:txBody>
      </p:sp>
      <p:grpSp>
        <p:nvGrpSpPr>
          <p:cNvPr id="5" name="组合 4"/>
          <p:cNvGrpSpPr/>
          <p:nvPr/>
        </p:nvGrpSpPr>
        <p:grpSpPr>
          <a:xfrm>
            <a:off x="5264406" y="3939679"/>
            <a:ext cx="384810" cy="370220"/>
            <a:chOff x="4661210" y="4196180"/>
            <a:chExt cx="370220" cy="370220"/>
          </a:xfrm>
        </p:grpSpPr>
        <p:sp>
          <p:nvSpPr>
            <p:cNvPr id="15" name="椭圆 14"/>
            <p:cNvSpPr/>
            <p:nvPr/>
          </p:nvSpPr>
          <p:spPr>
            <a:xfrm>
              <a:off x="4661210" y="4196180"/>
              <a:ext cx="370220" cy="370220"/>
            </a:xfrm>
            <a:prstGeom prst="ellipse">
              <a:avLst/>
            </a:prstGeom>
            <a:solidFill>
              <a:srgbClr val="296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黑体" panose="02010609060101010101" pitchFamily="49" charset="-122"/>
              </a:endParaRPr>
            </a:p>
          </p:txBody>
        </p:sp>
        <p:sp>
          <p:nvSpPr>
            <p:cNvPr id="42" name="Freeform 13"/>
            <p:cNvSpPr>
              <a:spLocks noEditPoints="1"/>
            </p:cNvSpPr>
            <p:nvPr/>
          </p:nvSpPr>
          <p:spPr bwMode="auto">
            <a:xfrm>
              <a:off x="4774882" y="4247300"/>
              <a:ext cx="142875" cy="263129"/>
            </a:xfrm>
            <a:custGeom>
              <a:avLst/>
              <a:gdLst>
                <a:gd name="T0" fmla="*/ 49 w 324"/>
                <a:gd name="T1" fmla="*/ 0 h 597"/>
                <a:gd name="T2" fmla="*/ 274 w 324"/>
                <a:gd name="T3" fmla="*/ 0 h 597"/>
                <a:gd name="T4" fmla="*/ 324 w 324"/>
                <a:gd name="T5" fmla="*/ 50 h 597"/>
                <a:gd name="T6" fmla="*/ 324 w 324"/>
                <a:gd name="T7" fmla="*/ 547 h 597"/>
                <a:gd name="T8" fmla="*/ 274 w 324"/>
                <a:gd name="T9" fmla="*/ 597 h 597"/>
                <a:gd name="T10" fmla="*/ 49 w 324"/>
                <a:gd name="T11" fmla="*/ 597 h 597"/>
                <a:gd name="T12" fmla="*/ 0 w 324"/>
                <a:gd name="T13" fmla="*/ 547 h 597"/>
                <a:gd name="T14" fmla="*/ 0 w 324"/>
                <a:gd name="T15" fmla="*/ 50 h 597"/>
                <a:gd name="T16" fmla="*/ 49 w 324"/>
                <a:gd name="T17" fmla="*/ 0 h 597"/>
                <a:gd name="T18" fmla="*/ 124 w 324"/>
                <a:gd name="T19" fmla="*/ 38 h 597"/>
                <a:gd name="T20" fmla="*/ 200 w 324"/>
                <a:gd name="T21" fmla="*/ 38 h 597"/>
                <a:gd name="T22" fmla="*/ 200 w 324"/>
                <a:gd name="T23" fmla="*/ 49 h 597"/>
                <a:gd name="T24" fmla="*/ 124 w 324"/>
                <a:gd name="T25" fmla="*/ 49 h 597"/>
                <a:gd name="T26" fmla="*/ 124 w 324"/>
                <a:gd name="T27" fmla="*/ 38 h 597"/>
                <a:gd name="T28" fmla="*/ 162 w 324"/>
                <a:gd name="T29" fmla="*/ 523 h 597"/>
                <a:gd name="T30" fmla="*/ 162 w 324"/>
                <a:gd name="T31" fmla="*/ 581 h 597"/>
                <a:gd name="T32" fmla="*/ 162 w 324"/>
                <a:gd name="T33" fmla="*/ 523 h 597"/>
                <a:gd name="T34" fmla="*/ 49 w 324"/>
                <a:gd name="T35" fmla="*/ 89 h 597"/>
                <a:gd name="T36" fmla="*/ 274 w 324"/>
                <a:gd name="T37" fmla="*/ 89 h 597"/>
                <a:gd name="T38" fmla="*/ 297 w 324"/>
                <a:gd name="T39" fmla="*/ 112 h 597"/>
                <a:gd name="T40" fmla="*/ 297 w 324"/>
                <a:gd name="T41" fmla="*/ 485 h 597"/>
                <a:gd name="T42" fmla="*/ 274 w 324"/>
                <a:gd name="T43" fmla="*/ 508 h 597"/>
                <a:gd name="T44" fmla="*/ 49 w 324"/>
                <a:gd name="T45" fmla="*/ 508 h 597"/>
                <a:gd name="T46" fmla="*/ 26 w 324"/>
                <a:gd name="T47" fmla="*/ 485 h 597"/>
                <a:gd name="T48" fmla="*/ 26 w 324"/>
                <a:gd name="T49" fmla="*/ 112 h 597"/>
                <a:gd name="T50" fmla="*/ 49 w 324"/>
                <a:gd name="T51" fmla="*/ 89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597">
                  <a:moveTo>
                    <a:pt x="49" y="0"/>
                  </a:moveTo>
                  <a:cubicBezTo>
                    <a:pt x="274" y="0"/>
                    <a:pt x="274" y="0"/>
                    <a:pt x="274" y="0"/>
                  </a:cubicBezTo>
                  <a:cubicBezTo>
                    <a:pt x="313" y="0"/>
                    <a:pt x="324" y="14"/>
                    <a:pt x="324" y="50"/>
                  </a:cubicBezTo>
                  <a:cubicBezTo>
                    <a:pt x="324" y="547"/>
                    <a:pt x="324" y="547"/>
                    <a:pt x="324" y="547"/>
                  </a:cubicBezTo>
                  <a:cubicBezTo>
                    <a:pt x="324" y="582"/>
                    <a:pt x="311" y="597"/>
                    <a:pt x="274" y="597"/>
                  </a:cubicBezTo>
                  <a:cubicBezTo>
                    <a:pt x="49" y="597"/>
                    <a:pt x="49" y="597"/>
                    <a:pt x="49" y="597"/>
                  </a:cubicBezTo>
                  <a:cubicBezTo>
                    <a:pt x="11" y="597"/>
                    <a:pt x="0" y="581"/>
                    <a:pt x="0" y="547"/>
                  </a:cubicBezTo>
                  <a:cubicBezTo>
                    <a:pt x="0" y="50"/>
                    <a:pt x="0" y="50"/>
                    <a:pt x="0" y="50"/>
                  </a:cubicBezTo>
                  <a:cubicBezTo>
                    <a:pt x="0" y="11"/>
                    <a:pt x="11" y="0"/>
                    <a:pt x="49" y="0"/>
                  </a:cubicBezTo>
                  <a:close/>
                  <a:moveTo>
                    <a:pt x="124" y="38"/>
                  </a:moveTo>
                  <a:cubicBezTo>
                    <a:pt x="200" y="38"/>
                    <a:pt x="200" y="38"/>
                    <a:pt x="200" y="38"/>
                  </a:cubicBezTo>
                  <a:cubicBezTo>
                    <a:pt x="212" y="38"/>
                    <a:pt x="212" y="49"/>
                    <a:pt x="200" y="49"/>
                  </a:cubicBezTo>
                  <a:cubicBezTo>
                    <a:pt x="124" y="49"/>
                    <a:pt x="124" y="49"/>
                    <a:pt x="124" y="49"/>
                  </a:cubicBezTo>
                  <a:cubicBezTo>
                    <a:pt x="114" y="49"/>
                    <a:pt x="113" y="38"/>
                    <a:pt x="124" y="38"/>
                  </a:cubicBezTo>
                  <a:close/>
                  <a:moveTo>
                    <a:pt x="162" y="523"/>
                  </a:moveTo>
                  <a:cubicBezTo>
                    <a:pt x="200" y="523"/>
                    <a:pt x="200" y="581"/>
                    <a:pt x="162" y="581"/>
                  </a:cubicBezTo>
                  <a:cubicBezTo>
                    <a:pt x="124" y="581"/>
                    <a:pt x="124" y="523"/>
                    <a:pt x="162" y="523"/>
                  </a:cubicBezTo>
                  <a:close/>
                  <a:moveTo>
                    <a:pt x="49" y="89"/>
                  </a:moveTo>
                  <a:cubicBezTo>
                    <a:pt x="274" y="89"/>
                    <a:pt x="274" y="89"/>
                    <a:pt x="274" y="89"/>
                  </a:cubicBezTo>
                  <a:cubicBezTo>
                    <a:pt x="294" y="89"/>
                    <a:pt x="297" y="94"/>
                    <a:pt x="297" y="112"/>
                  </a:cubicBezTo>
                  <a:cubicBezTo>
                    <a:pt x="297" y="485"/>
                    <a:pt x="297" y="485"/>
                    <a:pt x="297" y="485"/>
                  </a:cubicBezTo>
                  <a:cubicBezTo>
                    <a:pt x="297" y="503"/>
                    <a:pt x="294" y="508"/>
                    <a:pt x="274" y="508"/>
                  </a:cubicBezTo>
                  <a:cubicBezTo>
                    <a:pt x="49" y="508"/>
                    <a:pt x="49" y="508"/>
                    <a:pt x="49" y="508"/>
                  </a:cubicBezTo>
                  <a:cubicBezTo>
                    <a:pt x="29" y="508"/>
                    <a:pt x="26" y="503"/>
                    <a:pt x="26" y="485"/>
                  </a:cubicBezTo>
                  <a:cubicBezTo>
                    <a:pt x="26" y="112"/>
                    <a:pt x="26" y="112"/>
                    <a:pt x="26" y="112"/>
                  </a:cubicBezTo>
                  <a:cubicBezTo>
                    <a:pt x="26" y="95"/>
                    <a:pt x="32" y="89"/>
                    <a:pt x="49" y="8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Times New Roman" panose="02020603050405020304"/>
                <a:ea typeface="黑体" panose="02010609060101010101" pitchFamily="49" charset="-122"/>
              </a:endParaRPr>
            </a:p>
          </p:txBody>
        </p:sp>
      </p:grpSp>
      <p:sp>
        <p:nvSpPr>
          <p:cNvPr id="43" name="文本框 40"/>
          <p:cNvSpPr txBox="1"/>
          <p:nvPr/>
        </p:nvSpPr>
        <p:spPr>
          <a:xfrm>
            <a:off x="5649216" y="3980242"/>
            <a:ext cx="4126695" cy="338554"/>
          </a:xfrm>
          <a:prstGeom prst="rect">
            <a:avLst/>
          </a:prstGeom>
          <a:noFill/>
        </p:spPr>
        <p:txBody>
          <a:bodyPr wrap="square" rtlCol="0">
            <a:spAutoFit/>
          </a:bodyPr>
          <a:lstStyle/>
          <a:p>
            <a:r>
              <a:rPr lang="zh-CN" altLang="en-US" sz="1600" b="1" dirty="0">
                <a:latin typeface="Times New Roman" panose="02020603050405020304"/>
                <a:ea typeface="黑体" panose="02010609060101010101" pitchFamily="49" charset="-122"/>
              </a:rPr>
              <a:t>新乡医学院</a:t>
            </a:r>
            <a:endParaRPr lang="en-US" altLang="zh-CN" sz="1600" b="1" dirty="0">
              <a:latin typeface="Times New Roman" panose="02020603050405020304"/>
              <a:ea typeface="黑体" panose="02010609060101010101" pitchFamily="49" charset="-122"/>
            </a:endParaRPr>
          </a:p>
        </p:txBody>
      </p:sp>
      <p:sp>
        <p:nvSpPr>
          <p:cNvPr id="44" name="文本框 9"/>
          <p:cNvSpPr txBox="1"/>
          <p:nvPr/>
        </p:nvSpPr>
        <p:spPr>
          <a:xfrm>
            <a:off x="2053130" y="2580274"/>
            <a:ext cx="5277407" cy="769441"/>
          </a:xfrm>
          <a:prstGeom prst="rect">
            <a:avLst/>
          </a:prstGeom>
          <a:noFill/>
        </p:spPr>
        <p:txBody>
          <a:bodyPr wrap="none" rtlCol="0">
            <a:spAutoFit/>
          </a:bodyPr>
          <a:lstStyle/>
          <a:p>
            <a:pPr algn="ctr"/>
            <a:r>
              <a:rPr lang="zh-CN" altLang="en-US" sz="4400" b="1" dirty="0">
                <a:latin typeface="Times New Roman" panose="02020603050405020304"/>
                <a:ea typeface="黑体" panose="02010609060101010101" pitchFamily="49" charset="-122"/>
              </a:rPr>
              <a:t>病案管理与法律法规</a:t>
            </a:r>
            <a:endParaRPr lang="en-US" altLang="zh-CN" sz="4400" b="1"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73868" y="314215"/>
            <a:ext cx="5226808" cy="35998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三、法律关系和责任</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542925">
              <a:lnSpc>
                <a:spcPct val="150000"/>
              </a:lnSpc>
              <a:defRPr/>
            </a:pPr>
            <a:r>
              <a:rPr lang="zh-CN" altLang="en-US" sz="2400" dirty="0">
                <a:latin typeface="黑体" panose="02010609060101010101" pitchFamily="49" charset="-122"/>
                <a:ea typeface="黑体" panose="02010609060101010101" pitchFamily="49" charset="-122"/>
              </a:rPr>
              <a:t>（二）法律责任</a:t>
            </a:r>
            <a:endParaRPr lang="en-US" altLang="zh-CN" sz="2400" dirty="0">
              <a:latin typeface="黑体" panose="02010609060101010101" pitchFamily="49" charset="-122"/>
              <a:ea typeface="黑体" panose="02010609060101010101" pitchFamily="49" charset="-122"/>
            </a:endParaRPr>
          </a:p>
          <a:p>
            <a:pPr indent="542925">
              <a:lnSpc>
                <a:spcPct val="150000"/>
              </a:lnSpc>
              <a:defRPr/>
            </a:pPr>
            <a:r>
              <a:rPr lang="zh-CN" altLang="zh-CN" sz="2000" dirty="0"/>
              <a:t>法律责任是由特定法律事实所引起的对损害予以补偿、强制履行或接受惩罚的特殊义务，亦由于违反第一性义务而引起的第二性义务。</a:t>
            </a:r>
            <a:endParaRPr lang="en-US" altLang="zh-CN" sz="2400" dirty="0">
              <a:latin typeface="黑体" panose="02010609060101010101" pitchFamily="49" charset="-122"/>
              <a:ea typeface="黑体" panose="02010609060101010101" pitchFamily="49" charset="-122"/>
            </a:endParaRPr>
          </a:p>
          <a:p>
            <a:pPr indent="542925">
              <a:lnSpc>
                <a:spcPct val="150000"/>
              </a:lnSpc>
              <a:defRPr/>
            </a:pPr>
            <a:endParaRPr lang="en-US" altLang="zh-CN" sz="2000" dirty="0">
              <a:latin typeface="+mn-ea"/>
            </a:endParaRPr>
          </a:p>
        </p:txBody>
      </p:sp>
      <p:grpSp>
        <p:nvGrpSpPr>
          <p:cNvPr id="9" name="组合 8"/>
          <p:cNvGrpSpPr/>
          <p:nvPr/>
        </p:nvGrpSpPr>
        <p:grpSpPr>
          <a:xfrm>
            <a:off x="5816640" y="1430074"/>
            <a:ext cx="3276583" cy="2962275"/>
            <a:chOff x="5816640" y="1430074"/>
            <a:chExt cx="3276583" cy="2962275"/>
          </a:xfrm>
        </p:grpSpPr>
        <p:sp>
          <p:nvSpPr>
            <p:cNvPr id="29" name="Freeform 8"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7468833" y="14300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30" name="Freeform 9"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6389692" y="1430074"/>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31" name="Freeform 10"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7468833" y="32271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32" name="Freeform 11"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6389692" y="3227124"/>
              <a:ext cx="1052740"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33" name="Freeform 12"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5850120" y="2328599"/>
              <a:ext cx="1051091"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solidFill>
                  <a:schemeClr val="bg1"/>
                </a:solidFill>
                <a:latin typeface="Times New Roman" panose="02020603050405020304"/>
                <a:ea typeface="宋体" panose="02010600030101010101" pitchFamily="2" charset="-122"/>
              </a:endParaRPr>
            </a:p>
          </p:txBody>
        </p:sp>
        <p:sp>
          <p:nvSpPr>
            <p:cNvPr id="34" name="Freeform 13" descr="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
            <p:cNvSpPr/>
            <p:nvPr/>
          </p:nvSpPr>
          <p:spPr bwMode="auto">
            <a:xfrm>
              <a:off x="8008403" y="2328599"/>
              <a:ext cx="1052740"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latin typeface="Times New Roman" panose="02020603050405020304"/>
                <a:ea typeface="宋体" panose="02010600030101010101" pitchFamily="2" charset="-122"/>
              </a:endParaRPr>
            </a:p>
          </p:txBody>
        </p:sp>
        <p:sp>
          <p:nvSpPr>
            <p:cNvPr id="2" name="矩形 1"/>
            <p:cNvSpPr/>
            <p:nvPr/>
          </p:nvSpPr>
          <p:spPr>
            <a:xfrm>
              <a:off x="6915150" y="2596634"/>
              <a:ext cx="1133956" cy="646331"/>
            </a:xfrm>
            <a:prstGeom prst="rect">
              <a:avLst/>
            </a:prstGeom>
          </p:spPr>
          <p:txBody>
            <a:bodyPr wrap="square">
              <a:spAutoFit/>
            </a:bodyPr>
            <a:lstStyle/>
            <a:p>
              <a:pPr algn="ctr"/>
              <a:r>
                <a:rPr lang="zh-CN" altLang="zh-CN" b="1" dirty="0"/>
                <a:t>违反的</a:t>
              </a:r>
              <a:endParaRPr lang="en-US" altLang="zh-CN" b="1" dirty="0"/>
            </a:p>
            <a:p>
              <a:pPr algn="ctr"/>
              <a:r>
                <a:rPr lang="zh-CN" altLang="zh-CN" b="1" dirty="0"/>
                <a:t>法律性质</a:t>
              </a:r>
              <a:endParaRPr lang="zh-CN" altLang="en-US" b="1" dirty="0"/>
            </a:p>
          </p:txBody>
        </p:sp>
        <p:sp>
          <p:nvSpPr>
            <p:cNvPr id="7" name="矩形 6"/>
            <p:cNvSpPr/>
            <p:nvPr/>
          </p:nvSpPr>
          <p:spPr>
            <a:xfrm>
              <a:off x="5816640" y="2739509"/>
              <a:ext cx="1107996" cy="369332"/>
            </a:xfrm>
            <a:prstGeom prst="rect">
              <a:avLst/>
            </a:prstGeom>
          </p:spPr>
          <p:txBody>
            <a:bodyPr wrap="none">
              <a:spAutoFit/>
            </a:bodyPr>
            <a:lstStyle/>
            <a:p>
              <a:r>
                <a:rPr lang="zh-CN" altLang="zh-CN" b="1" dirty="0">
                  <a:solidFill>
                    <a:srgbClr val="FEFEF4"/>
                  </a:solidFill>
                </a:rPr>
                <a:t>民事责任</a:t>
              </a:r>
              <a:endParaRPr lang="zh-CN" altLang="en-US" b="1" dirty="0">
                <a:solidFill>
                  <a:srgbClr val="FEFEF4"/>
                </a:solidFill>
              </a:endParaRPr>
            </a:p>
          </p:txBody>
        </p:sp>
        <p:sp>
          <p:nvSpPr>
            <p:cNvPr id="8" name="矩形 7"/>
            <p:cNvSpPr/>
            <p:nvPr/>
          </p:nvSpPr>
          <p:spPr>
            <a:xfrm>
              <a:off x="6369090" y="1872734"/>
              <a:ext cx="1107996" cy="369332"/>
            </a:xfrm>
            <a:prstGeom prst="rect">
              <a:avLst/>
            </a:prstGeom>
          </p:spPr>
          <p:txBody>
            <a:bodyPr wrap="none">
              <a:spAutoFit/>
            </a:bodyPr>
            <a:lstStyle/>
            <a:p>
              <a:r>
                <a:rPr lang="zh-CN" altLang="zh-CN" b="1" dirty="0">
                  <a:solidFill>
                    <a:srgbClr val="FEFEF4"/>
                  </a:solidFill>
                </a:rPr>
                <a:t>行政责任</a:t>
              </a:r>
              <a:endParaRPr lang="zh-CN" altLang="en-US" b="1" dirty="0">
                <a:solidFill>
                  <a:srgbClr val="FEFEF4"/>
                </a:solidFill>
              </a:endParaRPr>
            </a:p>
          </p:txBody>
        </p:sp>
        <p:sp>
          <p:nvSpPr>
            <p:cNvPr id="93" name="矩形 92"/>
            <p:cNvSpPr/>
            <p:nvPr/>
          </p:nvSpPr>
          <p:spPr>
            <a:xfrm>
              <a:off x="7435890" y="1863209"/>
              <a:ext cx="1114408" cy="369332"/>
            </a:xfrm>
            <a:prstGeom prst="rect">
              <a:avLst/>
            </a:prstGeom>
          </p:spPr>
          <p:txBody>
            <a:bodyPr wrap="none">
              <a:spAutoFit/>
            </a:bodyPr>
            <a:lstStyle/>
            <a:p>
              <a:r>
                <a:rPr lang="zh-CN" altLang="en-US" b="1" dirty="0">
                  <a:solidFill>
                    <a:srgbClr val="FEFEF4"/>
                  </a:solidFill>
                </a:rPr>
                <a:t>经济</a:t>
              </a:r>
              <a:r>
                <a:rPr lang="zh-CN" altLang="zh-CN" b="1" dirty="0">
                  <a:solidFill>
                    <a:srgbClr val="FEFEF4"/>
                  </a:solidFill>
                </a:rPr>
                <a:t>责任</a:t>
              </a:r>
              <a:endParaRPr lang="zh-CN" altLang="en-US" b="1" dirty="0">
                <a:solidFill>
                  <a:srgbClr val="FEFEF4"/>
                </a:solidFill>
              </a:endParaRPr>
            </a:p>
          </p:txBody>
        </p:sp>
        <p:sp>
          <p:nvSpPr>
            <p:cNvPr id="94" name="矩形 93"/>
            <p:cNvSpPr/>
            <p:nvPr/>
          </p:nvSpPr>
          <p:spPr>
            <a:xfrm>
              <a:off x="7978815" y="2720459"/>
              <a:ext cx="1114408" cy="369332"/>
            </a:xfrm>
            <a:prstGeom prst="rect">
              <a:avLst/>
            </a:prstGeom>
          </p:spPr>
          <p:txBody>
            <a:bodyPr wrap="none">
              <a:spAutoFit/>
            </a:bodyPr>
            <a:lstStyle/>
            <a:p>
              <a:r>
                <a:rPr lang="zh-CN" altLang="en-US" b="1" dirty="0">
                  <a:solidFill>
                    <a:srgbClr val="FEFEF4"/>
                  </a:solidFill>
                </a:rPr>
                <a:t>刑事</a:t>
              </a:r>
              <a:r>
                <a:rPr lang="zh-CN" altLang="zh-CN" b="1" dirty="0">
                  <a:solidFill>
                    <a:srgbClr val="FEFEF4"/>
                  </a:solidFill>
                </a:rPr>
                <a:t>责任</a:t>
              </a:r>
              <a:endParaRPr lang="zh-CN" altLang="en-US" b="1" dirty="0">
                <a:solidFill>
                  <a:srgbClr val="FEFEF4"/>
                </a:solidFill>
              </a:endParaRPr>
            </a:p>
          </p:txBody>
        </p:sp>
        <p:sp>
          <p:nvSpPr>
            <p:cNvPr id="95" name="矩形 94"/>
            <p:cNvSpPr/>
            <p:nvPr/>
          </p:nvSpPr>
          <p:spPr>
            <a:xfrm>
              <a:off x="7454940" y="3634859"/>
              <a:ext cx="1114408" cy="369332"/>
            </a:xfrm>
            <a:prstGeom prst="rect">
              <a:avLst/>
            </a:prstGeom>
          </p:spPr>
          <p:txBody>
            <a:bodyPr wrap="none">
              <a:spAutoFit/>
            </a:bodyPr>
            <a:lstStyle/>
            <a:p>
              <a:r>
                <a:rPr lang="zh-CN" altLang="en-US" b="1" dirty="0">
                  <a:solidFill>
                    <a:srgbClr val="FEFEF4"/>
                  </a:solidFill>
                </a:rPr>
                <a:t>违宪</a:t>
              </a:r>
              <a:r>
                <a:rPr lang="zh-CN" altLang="zh-CN" b="1" dirty="0">
                  <a:solidFill>
                    <a:srgbClr val="FEFEF4"/>
                  </a:solidFill>
                </a:rPr>
                <a:t>责任</a:t>
              </a:r>
              <a:endParaRPr lang="zh-CN" altLang="en-US" b="1" dirty="0">
                <a:solidFill>
                  <a:srgbClr val="FEFEF4"/>
                </a:solidFill>
              </a:endParaRPr>
            </a:p>
          </p:txBody>
        </p:sp>
        <p:sp>
          <p:nvSpPr>
            <p:cNvPr id="96" name="矩形 95"/>
            <p:cNvSpPr/>
            <p:nvPr/>
          </p:nvSpPr>
          <p:spPr>
            <a:xfrm>
              <a:off x="6350040" y="3511034"/>
              <a:ext cx="1114408" cy="646331"/>
            </a:xfrm>
            <a:prstGeom prst="rect">
              <a:avLst/>
            </a:prstGeom>
          </p:spPr>
          <p:txBody>
            <a:bodyPr wrap="none">
              <a:spAutoFit/>
            </a:bodyPr>
            <a:lstStyle/>
            <a:p>
              <a:pPr algn="ctr"/>
              <a:r>
                <a:rPr lang="zh-CN" altLang="en-US" b="1" dirty="0">
                  <a:solidFill>
                    <a:srgbClr val="FEFEF4"/>
                  </a:solidFill>
                </a:rPr>
                <a:t>国家赔偿</a:t>
              </a:r>
              <a:endParaRPr lang="en-US" altLang="zh-CN" b="1" dirty="0">
                <a:solidFill>
                  <a:srgbClr val="FEFEF4"/>
                </a:solidFill>
              </a:endParaRPr>
            </a:p>
            <a:p>
              <a:pPr algn="ctr"/>
              <a:r>
                <a:rPr lang="zh-CN" altLang="zh-CN" b="1" dirty="0">
                  <a:solidFill>
                    <a:srgbClr val="FEFEF4"/>
                  </a:solidFill>
                </a:rPr>
                <a:t>责</a:t>
              </a:r>
              <a:r>
                <a:rPr lang="en-US" altLang="zh-CN" b="1" dirty="0">
                  <a:solidFill>
                    <a:srgbClr val="FEFEF4"/>
                  </a:solidFill>
                </a:rPr>
                <a:t>   </a:t>
              </a:r>
              <a:r>
                <a:rPr lang="zh-CN" altLang="zh-CN" b="1" dirty="0">
                  <a:solidFill>
                    <a:srgbClr val="FEFEF4"/>
                  </a:solidFill>
                </a:rPr>
                <a:t>任</a:t>
              </a:r>
              <a:endParaRPr lang="zh-CN" altLang="en-US" b="1" dirty="0">
                <a:solidFill>
                  <a:srgbClr val="FEFEF4"/>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235463" y="316755"/>
            <a:ext cx="5226808"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三、法律关系和责任</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542925">
              <a:lnSpc>
                <a:spcPct val="150000"/>
              </a:lnSpc>
              <a:defRPr/>
            </a:pPr>
            <a:r>
              <a:rPr lang="zh-CN" altLang="en-US" sz="2400" dirty="0">
                <a:latin typeface="黑体" panose="02010609060101010101" pitchFamily="49" charset="-122"/>
                <a:ea typeface="黑体" panose="02010609060101010101" pitchFamily="49" charset="-122"/>
              </a:rPr>
              <a:t>（三）立法程序</a:t>
            </a:r>
            <a:endParaRPr lang="en-US" altLang="zh-CN" sz="2400" dirty="0">
              <a:latin typeface="黑体" panose="02010609060101010101" pitchFamily="49" charset="-122"/>
              <a:ea typeface="黑体" panose="02010609060101010101" pitchFamily="49" charset="-122"/>
            </a:endParaRPr>
          </a:p>
        </p:txBody>
      </p:sp>
      <p:grpSp>
        <p:nvGrpSpPr>
          <p:cNvPr id="11" name="组合 10"/>
          <p:cNvGrpSpPr/>
          <p:nvPr/>
        </p:nvGrpSpPr>
        <p:grpSpPr>
          <a:xfrm>
            <a:off x="1006475" y="603250"/>
            <a:ext cx="7975600" cy="4216261"/>
            <a:chOff x="1006475" y="603250"/>
            <a:chExt cx="7975600" cy="4216261"/>
          </a:xfrm>
        </p:grpSpPr>
        <p:grpSp>
          <p:nvGrpSpPr>
            <p:cNvPr id="19" name="组合 18"/>
            <p:cNvGrpSpPr/>
            <p:nvPr/>
          </p:nvGrpSpPr>
          <p:grpSpPr>
            <a:xfrm>
              <a:off x="1006475" y="603250"/>
              <a:ext cx="7908925" cy="3405188"/>
              <a:chOff x="244475" y="1736725"/>
              <a:chExt cx="7908925" cy="3405188"/>
            </a:xfrm>
          </p:grpSpPr>
          <p:sp>
            <p:nvSpPr>
              <p:cNvPr id="20" name="Rectangle 2"/>
              <p:cNvSpPr>
                <a:spLocks noChangeArrowheads="1"/>
              </p:cNvSpPr>
              <p:nvPr/>
            </p:nvSpPr>
            <p:spPr bwMode="gray">
              <a:xfrm>
                <a:off x="4483100" y="3657600"/>
                <a:ext cx="1835150"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Rectangle 3"/>
              <p:cNvSpPr>
                <a:spLocks noChangeArrowheads="1"/>
              </p:cNvSpPr>
              <p:nvPr/>
            </p:nvSpPr>
            <p:spPr bwMode="gray">
              <a:xfrm>
                <a:off x="2676525" y="4146550"/>
                <a:ext cx="1806575" cy="4318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Rectangle 4"/>
              <p:cNvSpPr>
                <a:spLocks noChangeArrowheads="1"/>
              </p:cNvSpPr>
              <p:nvPr/>
            </p:nvSpPr>
            <p:spPr bwMode="gray">
              <a:xfrm>
                <a:off x="847725" y="4640263"/>
                <a:ext cx="1825625" cy="431800"/>
              </a:xfrm>
              <a:prstGeom prst="rect">
                <a:avLst/>
              </a:prstGeom>
              <a:gradFill rotWithShape="1">
                <a:gsLst>
                  <a:gs pos="0">
                    <a:schemeClr val="folHlink"/>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a:ea typeface="宋体" panose="02010600030101010101" pitchFamily="2" charset="-122"/>
                </a:endParaRPr>
              </a:p>
            </p:txBody>
          </p:sp>
          <p:sp>
            <p:nvSpPr>
              <p:cNvPr id="23" name="AutoShape 5"/>
              <p:cNvSpPr>
                <a:spLocks noChangeArrowheads="1"/>
              </p:cNvSpPr>
              <p:nvPr/>
            </p:nvSpPr>
            <p:spPr bwMode="gray">
              <a:xfrm flipH="1">
                <a:off x="244475" y="4027488"/>
                <a:ext cx="2428875" cy="61595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AutoShape 6"/>
              <p:cNvSpPr>
                <a:spLocks noChangeArrowheads="1"/>
              </p:cNvSpPr>
              <p:nvPr/>
            </p:nvSpPr>
            <p:spPr bwMode="gray">
              <a:xfrm flipH="1">
                <a:off x="2057400" y="3517900"/>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Freeform 7"/>
              <p:cNvSpPr/>
              <p:nvPr/>
            </p:nvSpPr>
            <p:spPr bwMode="gray">
              <a:xfrm>
                <a:off x="2063750" y="3519488"/>
                <a:ext cx="612775" cy="1130300"/>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AutoShape 8"/>
              <p:cNvSpPr>
                <a:spLocks noChangeArrowheads="1"/>
              </p:cNvSpPr>
              <p:nvPr/>
            </p:nvSpPr>
            <p:spPr bwMode="gray">
              <a:xfrm flipH="1">
                <a:off x="3870325" y="3001963"/>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Freeform 9"/>
              <p:cNvSpPr/>
              <p:nvPr/>
            </p:nvSpPr>
            <p:spPr bwMode="gray">
              <a:xfrm>
                <a:off x="3867150" y="2997200"/>
                <a:ext cx="615950" cy="1163638"/>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8" name="Picture 10" descr="light_shadow"/>
              <p:cNvPicPr>
                <a:picLocks noChangeAspect="1" noChangeArrowheads="1"/>
              </p:cNvPicPr>
              <p:nvPr/>
            </p:nvPicPr>
            <p:blipFill>
              <a:blip r:embed="rId3" cstate="print">
                <a:grayscl/>
                <a:lum bright="-76000" contrast="-4000"/>
                <a:extLst>
                  <a:ext uri="{28A0092B-C50C-407E-A947-70E740481C1C}">
                    <a14:useLocalDpi xmlns:a14="http://schemas.microsoft.com/office/drawing/2010/main" val="0"/>
                  </a:ext>
                </a:extLst>
              </a:blip>
              <a:srcRect/>
              <a:stretch>
                <a:fillRect/>
              </a:stretch>
            </p:blipFill>
            <p:spPr bwMode="gray">
              <a:xfrm>
                <a:off x="863600" y="4181475"/>
                <a:ext cx="1008063" cy="2809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76288" y="3221038"/>
                <a:ext cx="1152525" cy="1139825"/>
              </a:xfrm>
              <a:prstGeom prst="rect">
                <a:avLst/>
              </a:prstGeom>
              <a:noFill/>
              <a:extLst>
                <a:ext uri="{909E8E84-426E-40DD-AFC4-6F175D3DCCD1}">
                  <a14:hiddenFill xmlns:a14="http://schemas.microsoft.com/office/drawing/2010/main">
                    <a:solidFill>
                      <a:srgbClr val="FFFFFF"/>
                    </a:solidFill>
                  </a14:hiddenFill>
                </a:ext>
              </a:extLst>
            </p:spPr>
          </p:pic>
          <p:sp>
            <p:nvSpPr>
              <p:cNvPr id="30" name="Oval 12"/>
              <p:cNvSpPr>
                <a:spLocks noChangeArrowheads="1"/>
              </p:cNvSpPr>
              <p:nvPr/>
            </p:nvSpPr>
            <p:spPr bwMode="gray">
              <a:xfrm>
                <a:off x="776288" y="3221038"/>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Freeform 13"/>
              <p:cNvSpPr/>
              <p:nvPr/>
            </p:nvSpPr>
            <p:spPr bwMode="gray">
              <a:xfrm>
                <a:off x="895350" y="3244850"/>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a:p>
            </p:txBody>
          </p:sp>
          <p:pic>
            <p:nvPicPr>
              <p:cNvPr id="32" name="Picture 14" descr="light_shadow"/>
              <p:cNvPicPr>
                <a:picLocks noChangeAspect="1" noChangeArrowheads="1"/>
              </p:cNvPicPr>
              <p:nvPr/>
            </p:nvPicPr>
            <p:blipFill>
              <a:blip r:embed="rId3" cstate="print">
                <a:grayscl/>
                <a:lum bright="-76000" contrast="-4000"/>
                <a:extLst>
                  <a:ext uri="{28A0092B-C50C-407E-A947-70E740481C1C}">
                    <a14:useLocalDpi xmlns:a14="http://schemas.microsoft.com/office/drawing/2010/main" val="0"/>
                  </a:ext>
                </a:extLst>
              </a:blip>
              <a:srcRect/>
              <a:stretch>
                <a:fillRect/>
              </a:stretch>
            </p:blipFill>
            <p:spPr bwMode="gray">
              <a:xfrm>
                <a:off x="2706688" y="3678238"/>
                <a:ext cx="1008062" cy="2809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2619375" y="2717800"/>
                <a:ext cx="1152525" cy="1139825"/>
              </a:xfrm>
              <a:prstGeom prst="rect">
                <a:avLst/>
              </a:prstGeom>
              <a:noFill/>
              <a:extLst>
                <a:ext uri="{909E8E84-426E-40DD-AFC4-6F175D3DCCD1}">
                  <a14:hiddenFill xmlns:a14="http://schemas.microsoft.com/office/drawing/2010/main">
                    <a:solidFill>
                      <a:srgbClr val="FFFFFF"/>
                    </a:solidFill>
                  </a14:hiddenFill>
                </a:ext>
              </a:extLst>
            </p:spPr>
          </p:pic>
          <p:sp>
            <p:nvSpPr>
              <p:cNvPr id="34" name="Oval 16"/>
              <p:cNvSpPr>
                <a:spLocks noChangeArrowheads="1"/>
              </p:cNvSpPr>
              <p:nvPr/>
            </p:nvSpPr>
            <p:spPr bwMode="gray">
              <a:xfrm>
                <a:off x="2619375" y="2717800"/>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Freeform 17"/>
              <p:cNvSpPr/>
              <p:nvPr/>
            </p:nvSpPr>
            <p:spPr bwMode="gray">
              <a:xfrm>
                <a:off x="2738438" y="2741613"/>
                <a:ext cx="898525" cy="3952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alpha val="17999"/>
                    </a:schemeClr>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a:p>
            </p:txBody>
          </p:sp>
          <p:pic>
            <p:nvPicPr>
              <p:cNvPr id="36" name="Picture 18" descr="light_shadow"/>
              <p:cNvPicPr>
                <a:picLocks noChangeAspect="1" noChangeArrowheads="1"/>
              </p:cNvPicPr>
              <p:nvPr/>
            </p:nvPicPr>
            <p:blipFill>
              <a:blip r:embed="rId3" cstate="print">
                <a:grayscl/>
                <a:lum bright="-76000" contrast="-4000"/>
                <a:extLst>
                  <a:ext uri="{28A0092B-C50C-407E-A947-70E740481C1C}">
                    <a14:useLocalDpi xmlns:a14="http://schemas.microsoft.com/office/drawing/2010/main" val="0"/>
                  </a:ext>
                </a:extLst>
              </a:blip>
              <a:srcRect/>
              <a:stretch>
                <a:fillRect/>
              </a:stretch>
            </p:blipFill>
            <p:spPr bwMode="gray">
              <a:xfrm>
                <a:off x="4627563" y="3190875"/>
                <a:ext cx="1008062" cy="28098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9"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540250" y="2230438"/>
                <a:ext cx="1152525" cy="1139825"/>
              </a:xfrm>
              <a:prstGeom prst="rect">
                <a:avLst/>
              </a:prstGeom>
              <a:noFill/>
              <a:extLst>
                <a:ext uri="{909E8E84-426E-40DD-AFC4-6F175D3DCCD1}">
                  <a14:hiddenFill xmlns:a14="http://schemas.microsoft.com/office/drawing/2010/main">
                    <a:solidFill>
                      <a:srgbClr val="FFFFFF"/>
                    </a:solidFill>
                  </a14:hiddenFill>
                </a:ext>
              </a:extLst>
            </p:spPr>
          </p:pic>
          <p:sp>
            <p:nvSpPr>
              <p:cNvPr id="53" name="Oval 20"/>
              <p:cNvSpPr>
                <a:spLocks noChangeArrowheads="1"/>
              </p:cNvSpPr>
              <p:nvPr/>
            </p:nvSpPr>
            <p:spPr bwMode="gray">
              <a:xfrm>
                <a:off x="4540250" y="2230438"/>
                <a:ext cx="1144588"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Freeform 21"/>
              <p:cNvSpPr/>
              <p:nvPr/>
            </p:nvSpPr>
            <p:spPr bwMode="gray">
              <a:xfrm>
                <a:off x="4659313" y="2254250"/>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alpha val="17999"/>
                    </a:schemeClr>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a:p>
            </p:txBody>
          </p:sp>
          <p:grpSp>
            <p:nvGrpSpPr>
              <p:cNvPr id="60" name="Group 27"/>
              <p:cNvGrpSpPr/>
              <p:nvPr/>
            </p:nvGrpSpPr>
            <p:grpSpPr bwMode="auto">
              <a:xfrm rot="20302575" flipH="1" flipV="1">
                <a:off x="842963" y="4059238"/>
                <a:ext cx="1062037" cy="254000"/>
                <a:chOff x="2532" y="1051"/>
                <a:chExt cx="893" cy="246"/>
              </a:xfrm>
            </p:grpSpPr>
            <p:grpSp>
              <p:nvGrpSpPr>
                <p:cNvPr id="104" name="Group 28"/>
                <p:cNvGrpSpPr/>
                <p:nvPr/>
              </p:nvGrpSpPr>
              <p:grpSpPr bwMode="auto">
                <a:xfrm>
                  <a:off x="2532" y="1051"/>
                  <a:ext cx="743" cy="185"/>
                  <a:chOff x="1565" y="2568"/>
                  <a:chExt cx="1118" cy="279"/>
                </a:xfrm>
              </p:grpSpPr>
              <p:sp>
                <p:nvSpPr>
                  <p:cNvPr id="110" name="AutoShape 29"/>
                  <p:cNvSpPr>
                    <a:spLocks noChangeArrowheads="1"/>
                  </p:cNvSpPr>
                  <p:nvPr/>
                </p:nvSpPr>
                <p:spPr bwMode="white">
                  <a:xfrm rot="5263130">
                    <a:off x="1859" y="227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 name="AutoShape 30"/>
                  <p:cNvSpPr>
                    <a:spLocks noChangeArrowheads="1"/>
                  </p:cNvSpPr>
                  <p:nvPr/>
                </p:nvSpPr>
                <p:spPr bwMode="white">
                  <a:xfrm rot="6078281">
                    <a:off x="1995" y="227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 name="AutoShape 31"/>
                  <p:cNvSpPr>
                    <a:spLocks noChangeArrowheads="1"/>
                  </p:cNvSpPr>
                  <p:nvPr/>
                </p:nvSpPr>
                <p:spPr bwMode="white">
                  <a:xfrm rot="6373927">
                    <a:off x="2071" y="2296"/>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 name="AutoShape 32"/>
                  <p:cNvSpPr>
                    <a:spLocks noChangeArrowheads="1"/>
                  </p:cNvSpPr>
                  <p:nvPr/>
                </p:nvSpPr>
                <p:spPr bwMode="white">
                  <a:xfrm rot="6906312">
                    <a:off x="2161" y="2326"/>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 name="Group 33"/>
                <p:cNvGrpSpPr/>
                <p:nvPr/>
              </p:nvGrpSpPr>
              <p:grpSpPr bwMode="auto">
                <a:xfrm rot="1353540">
                  <a:off x="2682" y="1111"/>
                  <a:ext cx="743" cy="186"/>
                  <a:chOff x="1565" y="2568"/>
                  <a:chExt cx="1118" cy="279"/>
                </a:xfrm>
              </p:grpSpPr>
              <p:sp>
                <p:nvSpPr>
                  <p:cNvPr id="106" name="AutoShape 34"/>
                  <p:cNvSpPr>
                    <a:spLocks noChangeArrowheads="1"/>
                  </p:cNvSpPr>
                  <p:nvPr/>
                </p:nvSpPr>
                <p:spPr bwMode="white">
                  <a:xfrm rot="5263130">
                    <a:off x="1859" y="227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 name="AutoShape 35"/>
                  <p:cNvSpPr>
                    <a:spLocks noChangeArrowheads="1"/>
                  </p:cNvSpPr>
                  <p:nvPr/>
                </p:nvSpPr>
                <p:spPr bwMode="white">
                  <a:xfrm rot="6078281">
                    <a:off x="1995" y="2274"/>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 name="AutoShape 36"/>
                  <p:cNvSpPr>
                    <a:spLocks noChangeArrowheads="1"/>
                  </p:cNvSpPr>
                  <p:nvPr/>
                </p:nvSpPr>
                <p:spPr bwMode="white">
                  <a:xfrm rot="6373927">
                    <a:off x="2071" y="2296"/>
                    <a:ext cx="227" cy="816"/>
                  </a:xfrm>
                  <a:prstGeom prst="moon">
                    <a:avLst>
                      <a:gd name="adj" fmla="val 49773"/>
                    </a:avLst>
                  </a:prstGeom>
                  <a:solidFill>
                    <a:schemeClr val="bg1">
                      <a:alpha val="3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 name="AutoShape 37"/>
                  <p:cNvSpPr>
                    <a:spLocks noChangeArrowheads="1"/>
                  </p:cNvSpPr>
                  <p:nvPr/>
                </p:nvSpPr>
                <p:spPr bwMode="white">
                  <a:xfrm rot="6906312">
                    <a:off x="2161" y="2326"/>
                    <a:ext cx="227" cy="816"/>
                  </a:xfrm>
                  <a:prstGeom prst="moon">
                    <a:avLst>
                      <a:gd name="adj" fmla="val 49773"/>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1" name="Group 38"/>
              <p:cNvGrpSpPr/>
              <p:nvPr/>
            </p:nvGrpSpPr>
            <p:grpSpPr bwMode="auto">
              <a:xfrm rot="20302575" flipH="1" flipV="1">
                <a:off x="2733675" y="3584575"/>
                <a:ext cx="1062038" cy="254000"/>
                <a:chOff x="2532" y="1051"/>
                <a:chExt cx="893" cy="246"/>
              </a:xfrm>
            </p:grpSpPr>
            <p:grpSp>
              <p:nvGrpSpPr>
                <p:cNvPr id="94" name="Group 39"/>
                <p:cNvGrpSpPr/>
                <p:nvPr/>
              </p:nvGrpSpPr>
              <p:grpSpPr bwMode="auto">
                <a:xfrm>
                  <a:off x="2532" y="1051"/>
                  <a:ext cx="743" cy="185"/>
                  <a:chOff x="1565" y="2568"/>
                  <a:chExt cx="1118" cy="279"/>
                </a:xfrm>
              </p:grpSpPr>
              <p:sp>
                <p:nvSpPr>
                  <p:cNvPr id="100" name="AutoShape 40"/>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AutoShape 41"/>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 name="AutoShape 42"/>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43"/>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5" name="Group 44"/>
                <p:cNvGrpSpPr/>
                <p:nvPr/>
              </p:nvGrpSpPr>
              <p:grpSpPr bwMode="auto">
                <a:xfrm rot="1353540">
                  <a:off x="2682" y="1111"/>
                  <a:ext cx="743" cy="186"/>
                  <a:chOff x="1565" y="2568"/>
                  <a:chExt cx="1118" cy="279"/>
                </a:xfrm>
              </p:grpSpPr>
              <p:sp>
                <p:nvSpPr>
                  <p:cNvPr id="96" name="AutoShape 45"/>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AutoShape 46"/>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AutoShape 47"/>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AutoShape 48"/>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62" name="Group 49"/>
              <p:cNvGrpSpPr/>
              <p:nvPr/>
            </p:nvGrpSpPr>
            <p:grpSpPr bwMode="auto">
              <a:xfrm rot="20302575" flipH="1" flipV="1">
                <a:off x="4583113" y="3081338"/>
                <a:ext cx="1062037" cy="254000"/>
                <a:chOff x="2532" y="1051"/>
                <a:chExt cx="893" cy="246"/>
              </a:xfrm>
            </p:grpSpPr>
            <p:grpSp>
              <p:nvGrpSpPr>
                <p:cNvPr id="84" name="Group 50"/>
                <p:cNvGrpSpPr/>
                <p:nvPr/>
              </p:nvGrpSpPr>
              <p:grpSpPr bwMode="auto">
                <a:xfrm>
                  <a:off x="2532" y="1051"/>
                  <a:ext cx="743" cy="185"/>
                  <a:chOff x="1565" y="2568"/>
                  <a:chExt cx="1118" cy="279"/>
                </a:xfrm>
              </p:grpSpPr>
              <p:sp>
                <p:nvSpPr>
                  <p:cNvPr id="90" name="AutoShape 51"/>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AutoShape 52"/>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AutoShape 53"/>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AutoShape 54"/>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5" name="Group 55"/>
                <p:cNvGrpSpPr/>
                <p:nvPr/>
              </p:nvGrpSpPr>
              <p:grpSpPr bwMode="auto">
                <a:xfrm rot="1353540">
                  <a:off x="2682" y="1111"/>
                  <a:ext cx="743" cy="186"/>
                  <a:chOff x="1565" y="2568"/>
                  <a:chExt cx="1118" cy="279"/>
                </a:xfrm>
              </p:grpSpPr>
              <p:sp>
                <p:nvSpPr>
                  <p:cNvPr id="86" name="AutoShape 56"/>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AutoShape 57"/>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AutoShape 58"/>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AutoShape 59"/>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3" name="Rectangle 61"/>
              <p:cNvSpPr>
                <a:spLocks noChangeArrowheads="1"/>
              </p:cNvSpPr>
              <p:nvPr/>
            </p:nvSpPr>
            <p:spPr bwMode="gray">
              <a:xfrm>
                <a:off x="6318250" y="3163888"/>
                <a:ext cx="1835150" cy="4318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AutoShape 62"/>
              <p:cNvSpPr>
                <a:spLocks noChangeArrowheads="1"/>
              </p:cNvSpPr>
              <p:nvPr/>
            </p:nvSpPr>
            <p:spPr bwMode="gray">
              <a:xfrm flipH="1">
                <a:off x="5705475" y="2508250"/>
                <a:ext cx="2438400" cy="657225"/>
              </a:xfrm>
              <a:prstGeom prst="parallelogram">
                <a:avLst>
                  <a:gd name="adj" fmla="val 92256"/>
                </a:avLst>
              </a:prstGeom>
              <a:gradFill rotWithShape="1">
                <a:gsLst>
                  <a:gs pos="0">
                    <a:schemeClr val="accent1"/>
                  </a:gs>
                  <a:gs pos="100000">
                    <a:schemeClr val="accent1">
                      <a:gamma/>
                      <a:tint val="5372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Freeform 63"/>
              <p:cNvSpPr/>
              <p:nvPr/>
            </p:nvSpPr>
            <p:spPr bwMode="gray">
              <a:xfrm>
                <a:off x="5702300" y="2503488"/>
                <a:ext cx="615950" cy="1163637"/>
              </a:xfrm>
              <a:custGeom>
                <a:avLst/>
                <a:gdLst>
                  <a:gd name="T0" fmla="*/ 0 w 201"/>
                  <a:gd name="T1" fmla="*/ 167 h 370"/>
                  <a:gd name="T2" fmla="*/ 201 w 201"/>
                  <a:gd name="T3" fmla="*/ 370 h 370"/>
                  <a:gd name="T4" fmla="*/ 201 w 201"/>
                  <a:gd name="T5" fmla="*/ 210 h 370"/>
                  <a:gd name="T6" fmla="*/ 0 w 201"/>
                  <a:gd name="T7" fmla="*/ 0 h 370"/>
                  <a:gd name="T8" fmla="*/ 0 w 201"/>
                  <a:gd name="T9" fmla="*/ 167 h 370"/>
                </a:gdLst>
                <a:ahLst/>
                <a:cxnLst>
                  <a:cxn ang="0">
                    <a:pos x="T0" y="T1"/>
                  </a:cxn>
                  <a:cxn ang="0">
                    <a:pos x="T2" y="T3"/>
                  </a:cxn>
                  <a:cxn ang="0">
                    <a:pos x="T4" y="T5"/>
                  </a:cxn>
                  <a:cxn ang="0">
                    <a:pos x="T6" y="T7"/>
                  </a:cxn>
                  <a:cxn ang="0">
                    <a:pos x="T8" y="T9"/>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66" name="Picture 64" descr="light_shadow"/>
              <p:cNvPicPr>
                <a:picLocks noChangeAspect="1" noChangeArrowheads="1"/>
              </p:cNvPicPr>
              <p:nvPr/>
            </p:nvPicPr>
            <p:blipFill>
              <a:blip r:embed="rId3" cstate="print">
                <a:grayscl/>
                <a:lum bright="-76000" contrast="-4000"/>
                <a:extLst>
                  <a:ext uri="{28A0092B-C50C-407E-A947-70E740481C1C}">
                    <a14:useLocalDpi xmlns:a14="http://schemas.microsoft.com/office/drawing/2010/main" val="0"/>
                  </a:ext>
                </a:extLst>
              </a:blip>
              <a:srcRect/>
              <a:stretch>
                <a:fillRect/>
              </a:stretch>
            </p:blipFill>
            <p:spPr bwMode="gray">
              <a:xfrm>
                <a:off x="6462713" y="2697163"/>
                <a:ext cx="1008062" cy="28098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375400" y="1736725"/>
                <a:ext cx="1152525" cy="1139825"/>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6"/>
              <p:cNvSpPr>
                <a:spLocks noChangeArrowheads="1"/>
              </p:cNvSpPr>
              <p:nvPr/>
            </p:nvSpPr>
            <p:spPr bwMode="gray">
              <a:xfrm>
                <a:off x="6375400" y="1736725"/>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Freeform 67"/>
              <p:cNvSpPr/>
              <p:nvPr/>
            </p:nvSpPr>
            <p:spPr bwMode="gray">
              <a:xfrm>
                <a:off x="6494463" y="1760538"/>
                <a:ext cx="898525" cy="3952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1">
                      <a:alpha val="17999"/>
                    </a:schemeClr>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a:p>
            </p:txBody>
          </p:sp>
          <p:sp>
            <p:nvSpPr>
              <p:cNvPr id="70" name="Text Box 68"/>
              <p:cNvSpPr txBox="1">
                <a:spLocks noChangeArrowheads="1"/>
              </p:cNvSpPr>
              <p:nvPr/>
            </p:nvSpPr>
            <p:spPr bwMode="auto">
              <a:xfrm>
                <a:off x="6524625" y="2159000"/>
                <a:ext cx="955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400" b="1" dirty="0">
                    <a:ea typeface="宋体" panose="02010600030101010101" pitchFamily="2" charset="-122"/>
                  </a:rPr>
                  <a:t>法律公布</a:t>
                </a:r>
                <a:endParaRPr lang="en-US" altLang="zh-CN" sz="1400" b="1" dirty="0">
                  <a:ea typeface="宋体" panose="02010600030101010101" pitchFamily="2" charset="-122"/>
                </a:endParaRPr>
              </a:p>
            </p:txBody>
          </p:sp>
          <p:grpSp>
            <p:nvGrpSpPr>
              <p:cNvPr id="72" name="Group 70"/>
              <p:cNvGrpSpPr/>
              <p:nvPr/>
            </p:nvGrpSpPr>
            <p:grpSpPr bwMode="auto">
              <a:xfrm rot="20302575" flipH="1" flipV="1">
                <a:off x="6418263" y="2587625"/>
                <a:ext cx="1062037" cy="254000"/>
                <a:chOff x="2532" y="1051"/>
                <a:chExt cx="893" cy="246"/>
              </a:xfrm>
            </p:grpSpPr>
            <p:grpSp>
              <p:nvGrpSpPr>
                <p:cNvPr id="74" name="Group 71"/>
                <p:cNvGrpSpPr/>
                <p:nvPr/>
              </p:nvGrpSpPr>
              <p:grpSpPr bwMode="auto">
                <a:xfrm>
                  <a:off x="2532" y="1051"/>
                  <a:ext cx="743" cy="185"/>
                  <a:chOff x="1565" y="2568"/>
                  <a:chExt cx="1118" cy="279"/>
                </a:xfrm>
              </p:grpSpPr>
              <p:sp>
                <p:nvSpPr>
                  <p:cNvPr id="80" name="AutoShape 72"/>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AutoShape 73"/>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AutoShape 74"/>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AutoShape 75"/>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5" name="Group 76"/>
                <p:cNvGrpSpPr/>
                <p:nvPr/>
              </p:nvGrpSpPr>
              <p:grpSpPr bwMode="auto">
                <a:xfrm rot="1353540">
                  <a:off x="2682" y="1111"/>
                  <a:ext cx="743" cy="186"/>
                  <a:chOff x="1565" y="2568"/>
                  <a:chExt cx="1118" cy="279"/>
                </a:xfrm>
              </p:grpSpPr>
              <p:sp>
                <p:nvSpPr>
                  <p:cNvPr id="76" name="AutoShape 77"/>
                  <p:cNvSpPr>
                    <a:spLocks noChangeArrowheads="1"/>
                  </p:cNvSpPr>
                  <p:nvPr/>
                </p:nvSpPr>
                <p:spPr bwMode="white">
                  <a:xfrm rot="5263130">
                    <a:off x="1859"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AutoShape 78"/>
                  <p:cNvSpPr>
                    <a:spLocks noChangeArrowheads="1"/>
                  </p:cNvSpPr>
                  <p:nvPr/>
                </p:nvSpPr>
                <p:spPr bwMode="white">
                  <a:xfrm rot="6078281">
                    <a:off x="1995" y="2274"/>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AutoShape 79"/>
                  <p:cNvSpPr>
                    <a:spLocks noChangeArrowheads="1"/>
                  </p:cNvSpPr>
                  <p:nvPr/>
                </p:nvSpPr>
                <p:spPr bwMode="white">
                  <a:xfrm rot="6373927">
                    <a:off x="2071" y="229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AutoShape 80"/>
                  <p:cNvSpPr>
                    <a:spLocks noChangeArrowheads="1"/>
                  </p:cNvSpPr>
                  <p:nvPr/>
                </p:nvSpPr>
                <p:spPr bwMode="white">
                  <a:xfrm rot="6906312">
                    <a:off x="2161" y="2326"/>
                    <a:ext cx="227" cy="816"/>
                  </a:xfrm>
                  <a:prstGeom prst="moon">
                    <a:avLst>
                      <a:gd name="adj" fmla="val 49773"/>
                    </a:avLst>
                  </a:prstGeom>
                  <a:solidFill>
                    <a:srgbClr val="5F5F5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3" name="Freeform 81"/>
              <p:cNvSpPr/>
              <p:nvPr/>
            </p:nvSpPr>
            <p:spPr bwMode="gray">
              <a:xfrm>
                <a:off x="244475" y="4011613"/>
                <a:ext cx="612775" cy="1130300"/>
              </a:xfrm>
              <a:custGeom>
                <a:avLst/>
                <a:gdLst>
                  <a:gd name="T0" fmla="*/ 3 w 386"/>
                  <a:gd name="T1" fmla="*/ 292 h 712"/>
                  <a:gd name="T2" fmla="*/ 386 w 386"/>
                  <a:gd name="T3" fmla="*/ 712 h 712"/>
                  <a:gd name="T4" fmla="*/ 386 w 386"/>
                  <a:gd name="T5" fmla="*/ 404 h 712"/>
                  <a:gd name="T6" fmla="*/ 0 w 386"/>
                  <a:gd name="T7" fmla="*/ 0 h 712"/>
                  <a:gd name="T8" fmla="*/ 3 w 386"/>
                  <a:gd name="T9" fmla="*/ 292 h 712"/>
                </a:gdLst>
                <a:ahLst/>
                <a:cxnLst>
                  <a:cxn ang="0">
                    <a:pos x="T0" y="T1"/>
                  </a:cxn>
                  <a:cxn ang="0">
                    <a:pos x="T2" y="T3"/>
                  </a:cxn>
                  <a:cxn ang="0">
                    <a:pos x="T4" y="T5"/>
                  </a:cxn>
                  <a:cxn ang="0">
                    <a:pos x="T6" y="T7"/>
                  </a:cxn>
                  <a:cxn ang="0">
                    <a:pos x="T8" y="T9"/>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 name="矩形 2"/>
            <p:cNvSpPr/>
            <p:nvPr/>
          </p:nvSpPr>
          <p:spPr>
            <a:xfrm>
              <a:off x="1694222" y="2329140"/>
              <a:ext cx="923565" cy="646331"/>
            </a:xfrm>
            <a:prstGeom prst="rect">
              <a:avLst/>
            </a:prstGeom>
          </p:spPr>
          <p:txBody>
            <a:bodyPr wrap="square">
              <a:spAutoFit/>
            </a:bodyPr>
            <a:lstStyle/>
            <a:p>
              <a:pPr algn="ctr"/>
              <a:r>
                <a:rPr lang="zh-CN" altLang="zh-CN" b="1" dirty="0"/>
                <a:t>法律案提出</a:t>
              </a:r>
              <a:endParaRPr lang="zh-CN" altLang="en-US" b="1" dirty="0"/>
            </a:p>
          </p:txBody>
        </p:sp>
        <p:sp>
          <p:nvSpPr>
            <p:cNvPr id="4" name="矩形 3"/>
            <p:cNvSpPr/>
            <p:nvPr/>
          </p:nvSpPr>
          <p:spPr>
            <a:xfrm>
              <a:off x="3500815" y="1853684"/>
              <a:ext cx="963086" cy="646331"/>
            </a:xfrm>
            <a:prstGeom prst="rect">
              <a:avLst/>
            </a:prstGeom>
          </p:spPr>
          <p:txBody>
            <a:bodyPr wrap="square">
              <a:spAutoFit/>
            </a:bodyPr>
            <a:lstStyle/>
            <a:p>
              <a:pPr algn="ctr"/>
              <a:r>
                <a:rPr lang="zh-CN" altLang="zh-CN" b="1" dirty="0"/>
                <a:t>法律案审议</a:t>
              </a:r>
              <a:endParaRPr lang="zh-CN" altLang="en-US" b="1" dirty="0"/>
            </a:p>
          </p:txBody>
        </p:sp>
        <p:sp>
          <p:nvSpPr>
            <p:cNvPr id="5" name="矩形 4"/>
            <p:cNvSpPr/>
            <p:nvPr/>
          </p:nvSpPr>
          <p:spPr>
            <a:xfrm>
              <a:off x="5313810" y="1270794"/>
              <a:ext cx="1158248" cy="830997"/>
            </a:xfrm>
            <a:prstGeom prst="rect">
              <a:avLst/>
            </a:prstGeom>
          </p:spPr>
          <p:txBody>
            <a:bodyPr wrap="square">
              <a:spAutoFit/>
            </a:bodyPr>
            <a:lstStyle/>
            <a:p>
              <a:pPr algn="ctr"/>
              <a:r>
                <a:rPr lang="zh-CN" altLang="zh-CN" sz="1600" b="1" dirty="0"/>
                <a:t>法律草案表决稿的表决</a:t>
              </a:r>
              <a:endParaRPr lang="zh-CN" altLang="en-US" sz="1600" b="1" dirty="0"/>
            </a:p>
          </p:txBody>
        </p:sp>
        <p:sp>
          <p:nvSpPr>
            <p:cNvPr id="6" name="矩形 5"/>
            <p:cNvSpPr/>
            <p:nvPr/>
          </p:nvSpPr>
          <p:spPr>
            <a:xfrm>
              <a:off x="1625600" y="3649960"/>
              <a:ext cx="1809750" cy="1169551"/>
            </a:xfrm>
            <a:prstGeom prst="rect">
              <a:avLst/>
            </a:prstGeom>
          </p:spPr>
          <p:txBody>
            <a:bodyPr wrap="square">
              <a:spAutoFit/>
            </a:bodyPr>
            <a:lstStyle/>
            <a:p>
              <a:r>
                <a:rPr lang="zh-CN" altLang="zh-CN" sz="1400" b="1" dirty="0">
                  <a:solidFill>
                    <a:schemeClr val="accent2">
                      <a:lumMod val="60000"/>
                      <a:lumOff val="40000"/>
                    </a:schemeClr>
                  </a:solidFill>
                </a:rPr>
                <a:t>依法有专门权限的国家机关和个人向立法机关提出创制、修改、补充或废止某项法律的法律案。</a:t>
              </a:r>
              <a:endParaRPr lang="zh-CN" altLang="en-US" sz="1400" b="1" dirty="0">
                <a:solidFill>
                  <a:schemeClr val="accent2">
                    <a:lumMod val="60000"/>
                    <a:lumOff val="40000"/>
                  </a:schemeClr>
                </a:solidFill>
              </a:endParaRPr>
            </a:p>
          </p:txBody>
        </p:sp>
        <p:sp>
          <p:nvSpPr>
            <p:cNvPr id="7" name="矩形 6"/>
            <p:cNvSpPr/>
            <p:nvPr/>
          </p:nvSpPr>
          <p:spPr>
            <a:xfrm>
              <a:off x="3470879" y="3142740"/>
              <a:ext cx="1918684" cy="1600438"/>
            </a:xfrm>
            <a:prstGeom prst="rect">
              <a:avLst/>
            </a:prstGeom>
          </p:spPr>
          <p:txBody>
            <a:bodyPr wrap="square">
              <a:spAutoFit/>
            </a:bodyPr>
            <a:lstStyle/>
            <a:p>
              <a:r>
                <a:rPr lang="zh-CN" altLang="zh-CN" sz="1400" b="1" dirty="0">
                  <a:solidFill>
                    <a:schemeClr val="tx2">
                      <a:lumMod val="60000"/>
                      <a:lumOff val="40000"/>
                    </a:schemeClr>
                  </a:solidFill>
                </a:rPr>
                <a:t>立法机关对已列入会议议程的法律案进行审查和讨论。列入全国人大常委会会议议程的法律案，一般经过三次常务委员会会议审议后交付表决。</a:t>
              </a:r>
              <a:endParaRPr lang="zh-CN" altLang="en-US" sz="1400" b="1" dirty="0">
                <a:solidFill>
                  <a:schemeClr val="tx2">
                    <a:lumMod val="60000"/>
                    <a:lumOff val="40000"/>
                  </a:schemeClr>
                </a:solidFill>
              </a:endParaRPr>
            </a:p>
          </p:txBody>
        </p:sp>
        <p:sp>
          <p:nvSpPr>
            <p:cNvPr id="8" name="矩形 7"/>
            <p:cNvSpPr/>
            <p:nvPr/>
          </p:nvSpPr>
          <p:spPr>
            <a:xfrm>
              <a:off x="5266185" y="2719685"/>
              <a:ext cx="1812477" cy="1384995"/>
            </a:xfrm>
            <a:prstGeom prst="rect">
              <a:avLst/>
            </a:prstGeom>
          </p:spPr>
          <p:txBody>
            <a:bodyPr wrap="square">
              <a:spAutoFit/>
            </a:bodyPr>
            <a:lstStyle/>
            <a:p>
              <a:r>
                <a:rPr lang="zh-CN" altLang="zh-CN" sz="1400" b="1" dirty="0">
                  <a:solidFill>
                    <a:srgbClr val="7030A0"/>
                  </a:solidFill>
                </a:rPr>
                <a:t>立法机关对法律案经过审议后提出的表决稿，正式表示同意或不同意的活动。这是整个立法活动中最有决定意义的一步。</a:t>
              </a:r>
            </a:p>
          </p:txBody>
        </p:sp>
        <p:sp>
          <p:nvSpPr>
            <p:cNvPr id="9" name="矩形 8"/>
            <p:cNvSpPr/>
            <p:nvPr/>
          </p:nvSpPr>
          <p:spPr>
            <a:xfrm>
              <a:off x="7019040" y="2294925"/>
              <a:ext cx="1963035" cy="954107"/>
            </a:xfrm>
            <a:prstGeom prst="rect">
              <a:avLst/>
            </a:prstGeom>
          </p:spPr>
          <p:txBody>
            <a:bodyPr wrap="square">
              <a:spAutoFit/>
            </a:bodyPr>
            <a:lstStyle/>
            <a:p>
              <a:pPr algn="just"/>
              <a:r>
                <a:rPr lang="zh-CN" altLang="zh-CN" sz="1400" b="1" dirty="0">
                  <a:solidFill>
                    <a:srgbClr val="296FA5"/>
                  </a:solidFill>
                </a:rPr>
                <a:t>立法机关将获得通过的法律依法定形式公之于众</a:t>
              </a:r>
              <a:r>
                <a:rPr lang="en-US" altLang="zh-CN" sz="1400" b="1" dirty="0">
                  <a:solidFill>
                    <a:srgbClr val="296FA5"/>
                  </a:solidFill>
                </a:rPr>
                <a:t>(</a:t>
              </a:r>
              <a:r>
                <a:rPr lang="zh-CN" altLang="zh-CN" sz="1400" b="1" dirty="0">
                  <a:solidFill>
                    <a:srgbClr val="296FA5"/>
                  </a:solidFill>
                </a:rPr>
                <a:t>社会</a:t>
              </a:r>
              <a:r>
                <a:rPr lang="en-US" altLang="zh-CN" sz="1400" b="1" dirty="0">
                  <a:solidFill>
                    <a:srgbClr val="296FA5"/>
                  </a:solidFill>
                </a:rPr>
                <a:t>)</a:t>
              </a:r>
              <a:r>
                <a:rPr lang="zh-CN" altLang="zh-CN" sz="1400" b="1" dirty="0">
                  <a:solidFill>
                    <a:srgbClr val="296FA5"/>
                  </a:solidFill>
                </a:rPr>
                <a:t>的一个法定程序</a:t>
              </a:r>
              <a:endParaRPr lang="zh-CN" altLang="en-US" sz="1400" b="1" dirty="0">
                <a:solidFill>
                  <a:srgbClr val="296FA5"/>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73867" y="314215"/>
            <a:ext cx="7229385" cy="16821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三、法律关系和责任</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542925">
              <a:lnSpc>
                <a:spcPct val="150000"/>
              </a:lnSpc>
              <a:defRPr/>
            </a:pPr>
            <a:r>
              <a:rPr lang="zh-CN" altLang="en-US" sz="2400" dirty="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四）</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中华人民共和国民法典</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与</a:t>
            </a:r>
            <a:r>
              <a:rPr lang="zh-CN" altLang="en-US" sz="2400" dirty="0">
                <a:latin typeface="黑体" panose="02010609060101010101" pitchFamily="49" charset="-122"/>
                <a:ea typeface="黑体" panose="02010609060101010101" pitchFamily="49" charset="-122"/>
              </a:rPr>
              <a:t>病案管理</a:t>
            </a:r>
            <a:endParaRPr lang="en-US" altLang="zh-CN" sz="2400" dirty="0">
              <a:latin typeface="黑体" panose="02010609060101010101" pitchFamily="49" charset="-122"/>
              <a:ea typeface="黑体" panose="02010609060101010101" pitchFamily="49" charset="-122"/>
            </a:endParaRPr>
          </a:p>
          <a:p>
            <a:pPr indent="542925">
              <a:lnSpc>
                <a:spcPct val="150000"/>
              </a:lnSpc>
              <a:defRPr/>
            </a:pPr>
            <a:r>
              <a:rPr lang="en-US" altLang="zh-CN" sz="2000">
                <a:latin typeface="+mn-ea"/>
              </a:rPr>
              <a:t>《</a:t>
            </a:r>
            <a:r>
              <a:rPr lang="zh-CN" altLang="en-US" sz="2000">
                <a:latin typeface="+mn-ea"/>
              </a:rPr>
              <a:t>中华人民共和国民法典</a:t>
            </a:r>
            <a:r>
              <a:rPr lang="en-US" altLang="zh-CN" sz="2000">
                <a:latin typeface="+mn-ea"/>
              </a:rPr>
              <a:t>》</a:t>
            </a:r>
            <a:r>
              <a:rPr lang="zh-CN" altLang="en-US" sz="2000">
                <a:latin typeface="+mn-ea"/>
              </a:rPr>
              <a:t>对</a:t>
            </a:r>
            <a:r>
              <a:rPr lang="zh-CN" altLang="en-US" sz="2000" dirty="0">
                <a:latin typeface="+mn-ea"/>
              </a:rPr>
              <a:t>病案管理带来的变化</a:t>
            </a:r>
            <a:endParaRPr lang="en-US" altLang="zh-CN" sz="2000" dirty="0">
              <a:latin typeface="+mn-ea"/>
            </a:endParaRPr>
          </a:p>
        </p:txBody>
      </p:sp>
      <p:grpSp>
        <p:nvGrpSpPr>
          <p:cNvPr id="2" name="组合 1"/>
          <p:cNvGrpSpPr/>
          <p:nvPr/>
        </p:nvGrpSpPr>
        <p:grpSpPr>
          <a:xfrm>
            <a:off x="1152526" y="2048133"/>
            <a:ext cx="7299457" cy="2388660"/>
            <a:chOff x="1152526" y="2048133"/>
            <a:chExt cx="7299457" cy="2388660"/>
          </a:xfrm>
        </p:grpSpPr>
        <p:sp>
          <p:nvSpPr>
            <p:cNvPr id="37" name="AutoShape 3"/>
            <p:cNvSpPr>
              <a:spLocks noChangeArrowheads="1"/>
            </p:cNvSpPr>
            <p:nvPr/>
          </p:nvSpPr>
          <p:spPr bwMode="auto">
            <a:xfrm>
              <a:off x="4069805" y="2883309"/>
              <a:ext cx="1428940" cy="1297684"/>
            </a:xfrm>
            <a:prstGeom prst="hexagon">
              <a:avLst>
                <a:gd name="adj" fmla="val 27529"/>
                <a:gd name="vf" fmla="val 115470"/>
              </a:avLst>
            </a:prstGeom>
            <a:solidFill>
              <a:schemeClr val="hlink"/>
            </a:solidFill>
            <a:ln>
              <a:noFill/>
            </a:ln>
            <a:effectLst/>
            <a:extLs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38" name="Freeform 4"/>
            <p:cNvSpPr/>
            <p:nvPr/>
          </p:nvSpPr>
          <p:spPr bwMode="auto">
            <a:xfrm>
              <a:off x="5154513" y="2609851"/>
              <a:ext cx="3297470" cy="269743"/>
            </a:xfrm>
            <a:custGeom>
              <a:avLst/>
              <a:gdLst>
                <a:gd name="T0" fmla="*/ 0 w 2365"/>
                <a:gd name="T1" fmla="*/ 448 h 448"/>
                <a:gd name="T2" fmla="*/ 349 w 2365"/>
                <a:gd name="T3" fmla="*/ 0 h 448"/>
                <a:gd name="T4" fmla="*/ 2365 w 2365"/>
                <a:gd name="T5" fmla="*/ 0 h 448"/>
              </a:gdLst>
              <a:ahLst/>
              <a:cxnLst>
                <a:cxn ang="0">
                  <a:pos x="T0" y="T1"/>
                </a:cxn>
                <a:cxn ang="0">
                  <a:pos x="T2" y="T3"/>
                </a:cxn>
                <a:cxn ang="0">
                  <a:pos x="T4" y="T5"/>
                </a:cxn>
              </a:cxnLst>
              <a:rect l="0" t="0" r="r" b="b"/>
              <a:pathLst>
                <a:path w="2365" h="448">
                  <a:moveTo>
                    <a:pt x="0" y="448"/>
                  </a:moveTo>
                  <a:lnTo>
                    <a:pt x="349" y="0"/>
                  </a:lnTo>
                  <a:lnTo>
                    <a:pt x="2365" y="0"/>
                  </a:lnTo>
                </a:path>
              </a:pathLst>
            </a:custGeom>
            <a:noFill/>
            <a:ln w="22225" cap="flat" cmpd="sng">
              <a:solidFill>
                <a:schemeClr val="hlink"/>
              </a:solidFill>
              <a:prstDash val="solid"/>
              <a:round/>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zh-CN" altLang="en-US"/>
            </a:p>
          </p:txBody>
        </p:sp>
        <p:sp>
          <p:nvSpPr>
            <p:cNvPr id="39" name="Line 5"/>
            <p:cNvSpPr>
              <a:spLocks noChangeShapeType="1"/>
            </p:cNvSpPr>
            <p:nvPr/>
          </p:nvSpPr>
          <p:spPr bwMode="auto">
            <a:xfrm flipH="1">
              <a:off x="1162049" y="3533389"/>
              <a:ext cx="2952000" cy="386"/>
            </a:xfrm>
            <a:prstGeom prst="line">
              <a:avLst/>
            </a:prstGeom>
            <a:noFill/>
            <a:ln w="22225">
              <a:solidFill>
                <a:schemeClr val="hlink"/>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zh-CN" altLang="en-US"/>
            </a:p>
          </p:txBody>
        </p:sp>
        <p:sp>
          <p:nvSpPr>
            <p:cNvPr id="42" name="Freeform 6"/>
            <p:cNvSpPr/>
            <p:nvPr/>
          </p:nvSpPr>
          <p:spPr bwMode="auto">
            <a:xfrm flipH="1">
              <a:off x="1162049" y="2609851"/>
              <a:ext cx="3267076" cy="277747"/>
            </a:xfrm>
            <a:custGeom>
              <a:avLst/>
              <a:gdLst>
                <a:gd name="T0" fmla="*/ 0 w 2365"/>
                <a:gd name="T1" fmla="*/ 448 h 448"/>
                <a:gd name="T2" fmla="*/ 349 w 2365"/>
                <a:gd name="T3" fmla="*/ 0 h 448"/>
                <a:gd name="T4" fmla="*/ 2365 w 2365"/>
                <a:gd name="T5" fmla="*/ 0 h 448"/>
              </a:gdLst>
              <a:ahLst/>
              <a:cxnLst>
                <a:cxn ang="0">
                  <a:pos x="T0" y="T1"/>
                </a:cxn>
                <a:cxn ang="0">
                  <a:pos x="T2" y="T3"/>
                </a:cxn>
                <a:cxn ang="0">
                  <a:pos x="T4" y="T5"/>
                </a:cxn>
              </a:cxnLst>
              <a:rect l="0" t="0" r="r" b="b"/>
              <a:pathLst>
                <a:path w="2365" h="448">
                  <a:moveTo>
                    <a:pt x="0" y="448"/>
                  </a:moveTo>
                  <a:lnTo>
                    <a:pt x="349" y="0"/>
                  </a:lnTo>
                  <a:lnTo>
                    <a:pt x="2365" y="0"/>
                  </a:lnTo>
                </a:path>
              </a:pathLst>
            </a:custGeom>
            <a:noFill/>
            <a:ln w="22225" cap="flat" cmpd="sng">
              <a:solidFill>
                <a:schemeClr val="hlink"/>
              </a:solidFill>
              <a:prstDash val="solid"/>
              <a:round/>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zh-CN" altLang="en-US"/>
            </a:p>
          </p:txBody>
        </p:sp>
        <p:sp>
          <p:nvSpPr>
            <p:cNvPr id="43" name="Freeform 7"/>
            <p:cNvSpPr/>
            <p:nvPr/>
          </p:nvSpPr>
          <p:spPr bwMode="auto">
            <a:xfrm flipV="1">
              <a:off x="5154513" y="4182232"/>
              <a:ext cx="3297470" cy="254560"/>
            </a:xfrm>
            <a:custGeom>
              <a:avLst/>
              <a:gdLst>
                <a:gd name="T0" fmla="*/ 0 w 2365"/>
                <a:gd name="T1" fmla="*/ 448 h 448"/>
                <a:gd name="T2" fmla="*/ 349 w 2365"/>
                <a:gd name="T3" fmla="*/ 0 h 448"/>
                <a:gd name="T4" fmla="*/ 2365 w 2365"/>
                <a:gd name="T5" fmla="*/ 0 h 448"/>
              </a:gdLst>
              <a:ahLst/>
              <a:cxnLst>
                <a:cxn ang="0">
                  <a:pos x="T0" y="T1"/>
                </a:cxn>
                <a:cxn ang="0">
                  <a:pos x="T2" y="T3"/>
                </a:cxn>
                <a:cxn ang="0">
                  <a:pos x="T4" y="T5"/>
                </a:cxn>
              </a:cxnLst>
              <a:rect l="0" t="0" r="r" b="b"/>
              <a:pathLst>
                <a:path w="2365" h="448">
                  <a:moveTo>
                    <a:pt x="0" y="448"/>
                  </a:moveTo>
                  <a:lnTo>
                    <a:pt x="349" y="0"/>
                  </a:lnTo>
                  <a:lnTo>
                    <a:pt x="2365" y="0"/>
                  </a:lnTo>
                </a:path>
              </a:pathLst>
            </a:custGeom>
            <a:noFill/>
            <a:ln w="22225" cap="flat" cmpd="sng">
              <a:solidFill>
                <a:schemeClr val="hlink"/>
              </a:solidFill>
              <a:prstDash val="solid"/>
              <a:round/>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zh-CN" altLang="en-US"/>
            </a:p>
          </p:txBody>
        </p:sp>
        <p:sp>
          <p:nvSpPr>
            <p:cNvPr id="44" name="Freeform 8"/>
            <p:cNvSpPr/>
            <p:nvPr/>
          </p:nvSpPr>
          <p:spPr bwMode="auto">
            <a:xfrm flipH="1" flipV="1">
              <a:off x="1162049" y="4182232"/>
              <a:ext cx="3248273" cy="254560"/>
            </a:xfrm>
            <a:custGeom>
              <a:avLst/>
              <a:gdLst>
                <a:gd name="T0" fmla="*/ 0 w 2365"/>
                <a:gd name="T1" fmla="*/ 448 h 448"/>
                <a:gd name="T2" fmla="*/ 349 w 2365"/>
                <a:gd name="T3" fmla="*/ 0 h 448"/>
                <a:gd name="T4" fmla="*/ 2365 w 2365"/>
                <a:gd name="T5" fmla="*/ 0 h 448"/>
              </a:gdLst>
              <a:ahLst/>
              <a:cxnLst>
                <a:cxn ang="0">
                  <a:pos x="T0" y="T1"/>
                </a:cxn>
                <a:cxn ang="0">
                  <a:pos x="T2" y="T3"/>
                </a:cxn>
                <a:cxn ang="0">
                  <a:pos x="T4" y="T5"/>
                </a:cxn>
              </a:cxnLst>
              <a:rect l="0" t="0" r="r" b="b"/>
              <a:pathLst>
                <a:path w="2365" h="448">
                  <a:moveTo>
                    <a:pt x="0" y="448"/>
                  </a:moveTo>
                  <a:lnTo>
                    <a:pt x="349" y="0"/>
                  </a:lnTo>
                  <a:lnTo>
                    <a:pt x="2365" y="0"/>
                  </a:lnTo>
                </a:path>
              </a:pathLst>
            </a:custGeom>
            <a:noFill/>
            <a:ln w="22225" cap="flat" cmpd="sng">
              <a:solidFill>
                <a:schemeClr val="hlink"/>
              </a:solidFill>
              <a:prstDash val="solid"/>
              <a:round/>
              <a:headEnd type="triangle" w="med"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endParaRPr lang="zh-CN" altLang="en-US"/>
            </a:p>
          </p:txBody>
        </p:sp>
        <p:sp>
          <p:nvSpPr>
            <p:cNvPr id="45" name="Line 9"/>
            <p:cNvSpPr>
              <a:spLocks noChangeShapeType="1"/>
            </p:cNvSpPr>
            <p:nvPr/>
          </p:nvSpPr>
          <p:spPr bwMode="auto">
            <a:xfrm>
              <a:off x="5499983" y="3533389"/>
              <a:ext cx="2952000" cy="0"/>
            </a:xfrm>
            <a:prstGeom prst="line">
              <a:avLst/>
            </a:prstGeom>
            <a:noFill/>
            <a:ln w="22225">
              <a:solidFill>
                <a:schemeClr val="hlink"/>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zh-CN" altLang="en-US"/>
            </a:p>
          </p:txBody>
        </p:sp>
        <p:sp>
          <p:nvSpPr>
            <p:cNvPr id="46" name="Rectangle 10"/>
            <p:cNvSpPr>
              <a:spLocks noChangeArrowheads="1"/>
            </p:cNvSpPr>
            <p:nvPr/>
          </p:nvSpPr>
          <p:spPr bwMode="auto">
            <a:xfrm>
              <a:off x="5716677" y="2853153"/>
              <a:ext cx="273530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0975" indent="-180975" defTabSz="330200">
                <a:spcBef>
                  <a:spcPct val="20000"/>
                </a:spcBef>
                <a:tabLst>
                  <a:tab pos="8521700" algn="r"/>
                </a:tabLst>
              </a:pPr>
              <a:r>
                <a:rPr lang="en-US" altLang="de-DE" dirty="0"/>
                <a:t>5.</a:t>
              </a:r>
              <a:r>
                <a:rPr lang="zh-CN" altLang="en-US" dirty="0"/>
                <a:t>强调医疗机构提供病历的时效性</a:t>
              </a:r>
              <a:endParaRPr lang="en-US" altLang="de-DE" dirty="0"/>
            </a:p>
          </p:txBody>
        </p:sp>
        <p:sp>
          <p:nvSpPr>
            <p:cNvPr id="48" name="Rectangle 12"/>
            <p:cNvSpPr>
              <a:spLocks noChangeArrowheads="1"/>
            </p:cNvSpPr>
            <p:nvPr/>
          </p:nvSpPr>
          <p:spPr bwMode="auto">
            <a:xfrm>
              <a:off x="5716677" y="4159794"/>
              <a:ext cx="27353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330200">
                <a:spcBef>
                  <a:spcPct val="20000"/>
                </a:spcBef>
                <a:tabLst>
                  <a:tab pos="8521700" algn="r"/>
                </a:tabLst>
              </a:pPr>
              <a:r>
                <a:rPr lang="en-US" altLang="de-DE" dirty="0">
                  <a:latin typeface="+mn-ea"/>
                </a:rPr>
                <a:t>6.</a:t>
              </a:r>
              <a:r>
                <a:rPr lang="zh-CN" altLang="zh-CN" dirty="0"/>
                <a:t>加强患者个人信息的保护</a:t>
              </a:r>
              <a:endParaRPr lang="en-US" altLang="de-DE" dirty="0">
                <a:latin typeface="+mn-ea"/>
              </a:endParaRPr>
            </a:p>
          </p:txBody>
        </p:sp>
        <p:sp>
          <p:nvSpPr>
            <p:cNvPr id="49" name="Rectangle 13"/>
            <p:cNvSpPr>
              <a:spLocks noChangeArrowheads="1"/>
            </p:cNvSpPr>
            <p:nvPr/>
          </p:nvSpPr>
          <p:spPr bwMode="auto">
            <a:xfrm>
              <a:off x="5716677" y="2048133"/>
              <a:ext cx="273530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0975" indent="-180975" defTabSz="330200">
                <a:spcBef>
                  <a:spcPct val="20000"/>
                </a:spcBef>
                <a:tabLst>
                  <a:tab pos="8521700" algn="r"/>
                </a:tabLst>
              </a:pPr>
              <a:r>
                <a:rPr lang="en-US" altLang="zh-CN" dirty="0"/>
                <a:t>4.</a:t>
              </a:r>
              <a:r>
                <a:rPr lang="zh-CN" altLang="zh-CN" dirty="0"/>
                <a:t>医疗费用不再属于病历资料范畴。</a:t>
              </a:r>
              <a:endParaRPr lang="en-US" altLang="de-DE" dirty="0">
                <a:latin typeface="+mn-ea"/>
              </a:endParaRPr>
            </a:p>
          </p:txBody>
        </p:sp>
        <p:sp>
          <p:nvSpPr>
            <p:cNvPr id="50" name="Rectangle 14"/>
            <p:cNvSpPr>
              <a:spLocks noChangeArrowheads="1"/>
            </p:cNvSpPr>
            <p:nvPr/>
          </p:nvSpPr>
          <p:spPr bwMode="auto">
            <a:xfrm>
              <a:off x="1152526" y="2804893"/>
              <a:ext cx="293369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0975" indent="-180975" defTabSz="330200">
                <a:spcBef>
                  <a:spcPct val="20000"/>
                </a:spcBef>
                <a:tabLst>
                  <a:tab pos="8521700" algn="r"/>
                </a:tabLst>
              </a:pPr>
              <a:r>
                <a:rPr lang="en-US" altLang="zh-CN" dirty="0"/>
                <a:t>2.</a:t>
              </a:r>
              <a:r>
                <a:rPr lang="zh-CN" altLang="en-US" dirty="0"/>
                <a:t>细化了推定医疗机构有过错的规则</a:t>
              </a:r>
              <a:endParaRPr lang="en-US" altLang="de-DE" dirty="0"/>
            </a:p>
          </p:txBody>
        </p:sp>
        <p:sp>
          <p:nvSpPr>
            <p:cNvPr id="51" name="Rectangle 15"/>
            <p:cNvSpPr>
              <a:spLocks noChangeArrowheads="1"/>
            </p:cNvSpPr>
            <p:nvPr/>
          </p:nvSpPr>
          <p:spPr bwMode="auto">
            <a:xfrm>
              <a:off x="1171575" y="3569928"/>
              <a:ext cx="3047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0975" indent="-180975" defTabSz="330200">
                <a:spcBef>
                  <a:spcPct val="20000"/>
                </a:spcBef>
                <a:tabLst>
                  <a:tab pos="8521700" algn="r"/>
                </a:tabLst>
              </a:pPr>
              <a:r>
                <a:rPr lang="en-US" altLang="zh-CN" dirty="0"/>
                <a:t>3.</a:t>
              </a:r>
              <a:r>
                <a:rPr lang="zh-CN" altLang="zh-CN" dirty="0"/>
                <a:t>扩大了医疗消毒物品的保护范围，增加了承担赔偿责任的主体</a:t>
              </a:r>
              <a:endParaRPr lang="en-US" altLang="de-DE" dirty="0"/>
            </a:p>
          </p:txBody>
        </p:sp>
        <p:sp>
          <p:nvSpPr>
            <p:cNvPr id="52" name="Rectangle 16"/>
            <p:cNvSpPr>
              <a:spLocks noChangeArrowheads="1"/>
            </p:cNvSpPr>
            <p:nvPr/>
          </p:nvSpPr>
          <p:spPr bwMode="auto">
            <a:xfrm>
              <a:off x="1171575" y="2218553"/>
              <a:ext cx="30479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0975" indent="-180975" defTabSz="330200">
                <a:spcBef>
                  <a:spcPct val="20000"/>
                </a:spcBef>
                <a:tabLst>
                  <a:tab pos="8521700" algn="r"/>
                </a:tabLst>
              </a:pPr>
              <a:r>
                <a:rPr lang="en-US" altLang="zh-CN" dirty="0"/>
                <a:t>1.</a:t>
              </a:r>
              <a:r>
                <a:rPr lang="zh-CN" altLang="zh-CN" dirty="0"/>
                <a:t>完善了患者知情同意的规定</a:t>
              </a:r>
              <a:endParaRPr lang="en-US" altLang="de-DE" dirty="0"/>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第二节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56331" y="2305953"/>
            <a:ext cx="4301177"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病案法律基本问题</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344806" y="290681"/>
            <a:ext cx="8480848" cy="416748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一、病案的法律属性</a:t>
            </a:r>
            <a:endParaRPr lang="en-US" altLang="zh-CN" sz="2800" b="1" dirty="0"/>
          </a:p>
          <a:p>
            <a:pPr indent="447675">
              <a:lnSpc>
                <a:spcPct val="150000"/>
              </a:lnSpc>
              <a:defRPr/>
            </a:pPr>
            <a:endParaRPr lang="en-US" altLang="zh-CN" sz="2000" dirty="0"/>
          </a:p>
          <a:p>
            <a:pPr indent="447675">
              <a:lnSpc>
                <a:spcPct val="200000"/>
              </a:lnSpc>
              <a:defRPr/>
            </a:pPr>
            <a:r>
              <a:rPr lang="zh-CN" altLang="zh-CN" sz="2000" dirty="0"/>
              <a:t>《全国医院工作条例》规定：“病历是医疗、教学和科研的重要资料，也是法律依据”。</a:t>
            </a:r>
            <a:endParaRPr lang="en-US" altLang="zh-CN" sz="2000" dirty="0"/>
          </a:p>
          <a:p>
            <a:pPr indent="447675">
              <a:lnSpc>
                <a:spcPct val="200000"/>
              </a:lnSpc>
              <a:defRPr/>
            </a:pPr>
            <a:r>
              <a:rPr lang="zh-CN" altLang="zh-CN" sz="2000" dirty="0"/>
              <a:t>在医疗纠纷引发的法律诉讼中，病案作为医疗过程的原始证据，一经法庭认证，即为定案依据，对于医疗纠纷的定性和责任划分，起着关键性的决定性作用。</a:t>
            </a: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350865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二、病案的归属</a:t>
            </a:r>
            <a:endParaRPr lang="en-US" altLang="zh-CN" sz="2800" b="1" dirty="0"/>
          </a:p>
          <a:p>
            <a:pPr indent="447675">
              <a:lnSpc>
                <a:spcPct val="150000"/>
              </a:lnSpc>
              <a:defRPr/>
            </a:pPr>
            <a:endParaRPr lang="en-US" altLang="zh-CN" sz="2000" dirty="0"/>
          </a:p>
          <a:p>
            <a:pPr indent="447675">
              <a:lnSpc>
                <a:spcPct val="150000"/>
              </a:lnSpc>
              <a:defRPr/>
            </a:pPr>
            <a:r>
              <a:rPr lang="en-US" altLang="zh-CN" sz="2000"/>
              <a:t> 2002</a:t>
            </a:r>
            <a:r>
              <a:rPr lang="zh-CN" altLang="en-US" sz="2000" dirty="0"/>
              <a:t>年国务院</a:t>
            </a:r>
            <a:r>
              <a:rPr lang="zh-CN" altLang="en-US" sz="2000"/>
              <a:t>发布的</a:t>
            </a:r>
            <a:r>
              <a:rPr lang="en-US" altLang="zh-CN" sz="2000"/>
              <a:t>《</a:t>
            </a:r>
            <a:r>
              <a:rPr lang="zh-CN" altLang="en-US" sz="2000" dirty="0"/>
              <a:t>医疗事故处理条例</a:t>
            </a:r>
            <a:r>
              <a:rPr lang="en-US" altLang="zh-CN" sz="2000" dirty="0"/>
              <a:t>》</a:t>
            </a:r>
            <a:r>
              <a:rPr lang="zh-CN" altLang="en-US" sz="2000" dirty="0"/>
              <a:t>第</a:t>
            </a:r>
            <a:r>
              <a:rPr lang="en-US" altLang="zh-CN" sz="2000" dirty="0"/>
              <a:t>8</a:t>
            </a:r>
            <a:r>
              <a:rPr lang="zh-CN" altLang="en-US" sz="2000" dirty="0"/>
              <a:t>条明确规定：“医疗机构应当按照国务院卫生行政部门规定的要求，书写并妥善保管病历资料”。</a:t>
            </a:r>
            <a:endParaRPr lang="en-US" altLang="zh-CN" sz="2000" dirty="0"/>
          </a:p>
          <a:p>
            <a:pPr indent="447675">
              <a:lnSpc>
                <a:spcPct val="150000"/>
              </a:lnSpc>
              <a:defRPr/>
            </a:pPr>
            <a:r>
              <a:rPr lang="zh-CN" altLang="en-US" sz="2000"/>
              <a:t> 国内</a:t>
            </a:r>
            <a:r>
              <a:rPr lang="zh-CN" altLang="en-US" sz="2000" dirty="0"/>
              <a:t>现有法规文件中，均明确或者相应确定病历保管者应是医疗机构。</a:t>
            </a:r>
            <a:r>
              <a:rPr lang="zh-CN" altLang="zh-CN" sz="2000" dirty="0"/>
              <a:t>在医疗纠纷引发的法律诉讼中，病案作为医疗过程的原始证据，一经法庭认证，即为定案依据，对于医疗纠纷的定性和责任划分，起着关键性的决定性作用。</a:t>
            </a: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第三节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784485" y="2356753"/>
            <a:ext cx="5844870"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病案管理涉及的相关法规</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8463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一、病案的形成</a:t>
            </a:r>
            <a:endParaRPr lang="en-US" altLang="zh-CN" sz="2800" b="1" dirty="0"/>
          </a:p>
          <a:p>
            <a:pPr indent="447675">
              <a:lnSpc>
                <a:spcPct val="150000"/>
              </a:lnSpc>
              <a:defRPr/>
            </a:pPr>
            <a:r>
              <a:rPr lang="en-US" altLang="zh-CN" sz="2000" dirty="0"/>
              <a:t>《</a:t>
            </a:r>
            <a:r>
              <a:rPr lang="zh-CN" altLang="en-US" sz="2000" dirty="0"/>
              <a:t>医疗机构病历管理规定</a:t>
            </a:r>
            <a:r>
              <a:rPr lang="en-US" altLang="zh-CN" sz="2000" dirty="0"/>
              <a:t>》</a:t>
            </a:r>
            <a:r>
              <a:rPr lang="zh-CN" altLang="en-US" sz="2000" dirty="0"/>
              <a:t>中明确了对同一患者建立唯一的标识号码。已建立电子病历的医疗机构，应当将病历标识号码与患者身份证明编号相关联，使用标识号码和身份证明编号均能对病历进行检索。同时对住院病历和病案装订保存的排序进行了明确。</a:t>
            </a:r>
            <a:endParaRPr lang="en-US" altLang="zh-CN" sz="2000" dirty="0"/>
          </a:p>
          <a:p>
            <a:pPr indent="447675">
              <a:lnSpc>
                <a:spcPct val="150000"/>
              </a:lnSpc>
              <a:defRPr/>
            </a:pPr>
            <a:r>
              <a:rPr lang="zh-CN" altLang="en-US" sz="2000" dirty="0">
                <a:latin typeface="宋体" panose="02010600030101010101" pitchFamily="2" charset="-122"/>
                <a:ea typeface="宋体" panose="02010600030101010101" pitchFamily="2" charset="-122"/>
              </a:rPr>
              <a:t>医师实施医疗、预防、保健措施，签署有关医学证明文件，必须亲自诊查、调查，并按照规定及时填写病历等医学文书，不得隐匿、伪造、篡改或者擅自销毁病历等医学文书及有关资料。</a:t>
            </a:r>
          </a:p>
          <a:p>
            <a:pPr indent="447675" algn="r">
              <a:lnSpc>
                <a:spcPct val="150000"/>
              </a:lnSpc>
              <a:defRPr/>
            </a:pPr>
            <a:r>
              <a:rPr lang="zh-CN" altLang="en-US" sz="1600">
                <a:latin typeface="仿宋" panose="02010609060101010101" pitchFamily="49" charset="-122"/>
                <a:ea typeface="仿宋" panose="02010609060101010101" pitchFamily="49" charset="-122"/>
              </a:rPr>
              <a:t>资料</a:t>
            </a:r>
            <a:r>
              <a:rPr lang="zh-CN" altLang="en-US" sz="1600" dirty="0">
                <a:latin typeface="仿宋" panose="02010609060101010101" pitchFamily="49" charset="-122"/>
                <a:ea typeface="仿宋" panose="02010609060101010101" pitchFamily="49" charset="-122"/>
              </a:rPr>
              <a:t>来源</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中华人民共和国医师</a:t>
            </a:r>
            <a:r>
              <a:rPr lang="zh-CN" altLang="en-US" sz="1600">
                <a:latin typeface="仿宋" panose="02010609060101010101" pitchFamily="49" charset="-122"/>
                <a:ea typeface="仿宋" panose="02010609060101010101" pitchFamily="49" charset="-122"/>
              </a:rPr>
              <a:t>法</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a:p>
            <a:pPr indent="447675">
              <a:lnSpc>
                <a:spcPct val="150000"/>
              </a:lnSpc>
              <a:defRPr/>
            </a:pPr>
            <a:endParaRPr lang="zh-CN" altLang="en-US" sz="20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384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一、病案的形成</a:t>
            </a:r>
            <a:endParaRPr lang="en-US" altLang="zh-CN" sz="2800" b="1" dirty="0"/>
          </a:p>
          <a:p>
            <a:pPr indent="447675">
              <a:lnSpc>
                <a:spcPct val="150000"/>
              </a:lnSpc>
              <a:defRPr/>
            </a:pPr>
            <a:r>
              <a:rPr lang="zh-CN" altLang="en-US" sz="2000" dirty="0">
                <a:latin typeface="+mn-ea"/>
              </a:rPr>
              <a:t>第三条  病历书写应当客观、真实、准确、及时、完整、规范。</a:t>
            </a:r>
          </a:p>
          <a:p>
            <a:pPr indent="447675">
              <a:lnSpc>
                <a:spcPct val="150000"/>
              </a:lnSpc>
              <a:defRPr/>
            </a:pPr>
            <a:r>
              <a:rPr lang="zh-CN" altLang="en-US" sz="2000" dirty="0">
                <a:latin typeface="+mn-ea"/>
              </a:rPr>
              <a:t>第七条  病历书写过程中出现错字时，应当用双线划在错字上，保留原记录清楚、可辨，并注明修改时间，修改人签名。不得采用刮、粘、涂等方法掩盖或去除原来的</a:t>
            </a:r>
            <a:r>
              <a:rPr lang="en-US" altLang="zh-CN" sz="2000" dirty="0">
                <a:latin typeface="+mn-ea"/>
              </a:rPr>
              <a:t>……</a:t>
            </a:r>
          </a:p>
          <a:p>
            <a:pPr indent="447675">
              <a:lnSpc>
                <a:spcPct val="150000"/>
              </a:lnSpc>
              <a:defRPr/>
            </a:pPr>
            <a:r>
              <a:rPr lang="zh-CN" altLang="en-US" sz="2000" dirty="0">
                <a:latin typeface="+mn-ea"/>
              </a:rPr>
              <a:t>第十条  对需取得患者书面同意方可进行的医疗活动，应当由患者本人签署知情同意书。</a:t>
            </a:r>
            <a:r>
              <a:rPr lang="en-US" altLang="zh-CN" sz="2000" dirty="0">
                <a:latin typeface="+mn-ea"/>
              </a:rPr>
              <a:t>……</a:t>
            </a:r>
            <a:r>
              <a:rPr lang="zh-CN" altLang="en-US" sz="2000" dirty="0">
                <a:latin typeface="+mn-ea"/>
              </a:rPr>
              <a:t>因实施保护性医疗措施不宜向患者说明情况的，应当将有关情况告知患者近亲属</a:t>
            </a:r>
            <a:r>
              <a:rPr lang="en-US" altLang="zh-CN" sz="2000" dirty="0">
                <a:latin typeface="+mn-ea"/>
              </a:rPr>
              <a:t>……</a:t>
            </a:r>
          </a:p>
          <a:p>
            <a:pPr indent="447675" algn="r">
              <a:lnSpc>
                <a:spcPct val="150000"/>
              </a:lnSpc>
              <a:defRPr/>
            </a:pPr>
            <a:r>
              <a:rPr lang="zh-CN" altLang="en-US" sz="1600" dirty="0">
                <a:latin typeface="仿宋" panose="02010609060101010101" pitchFamily="49" charset="-122"/>
                <a:ea typeface="仿宋" panose="02010609060101010101" pitchFamily="49" charset="-122"/>
              </a:rPr>
              <a:t>资料来源：</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病历书写基本规范</a:t>
            </a:r>
            <a:r>
              <a:rPr lang="en-US" altLang="zh-CN" sz="1600" dirty="0">
                <a:latin typeface="仿宋" panose="02010609060101010101" pitchFamily="49" charset="-122"/>
                <a:ea typeface="仿宋"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6" y="263588"/>
            <a:ext cx="8846608" cy="418960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一、病案的形成</a:t>
            </a:r>
            <a:endParaRPr lang="en-US" altLang="zh-CN" sz="2800" b="1" dirty="0"/>
          </a:p>
          <a:p>
            <a:pPr indent="447675">
              <a:lnSpc>
                <a:spcPct val="150000"/>
              </a:lnSpc>
              <a:defRPr/>
            </a:pPr>
            <a:r>
              <a:rPr lang="en-US" altLang="zh-CN" sz="2000" dirty="0">
                <a:latin typeface="+mn-ea"/>
              </a:rPr>
              <a:t>1225</a:t>
            </a:r>
            <a:r>
              <a:rPr lang="zh-CN" altLang="en-US" sz="2000" dirty="0">
                <a:latin typeface="+mn-ea"/>
              </a:rPr>
              <a:t>条 医疗机构及其医务人员应当按照规定填写</a:t>
            </a:r>
            <a:r>
              <a:rPr lang="en-US" altLang="zh-CN" sz="2000" dirty="0">
                <a:latin typeface="+mn-ea"/>
              </a:rPr>
              <a:t>……</a:t>
            </a:r>
            <a:r>
              <a:rPr lang="zh-CN" altLang="en-US" sz="2000" dirty="0">
                <a:latin typeface="+mn-ea"/>
              </a:rPr>
              <a:t>住院志、医嘱单、检验报告、手术及麻醉记录、病理资料、护理记录等病历资料。</a:t>
            </a:r>
          </a:p>
          <a:p>
            <a:pPr indent="447675">
              <a:lnSpc>
                <a:spcPct val="150000"/>
              </a:lnSpc>
              <a:defRPr/>
            </a:pPr>
            <a:r>
              <a:rPr lang="zh-CN" altLang="en-US" sz="2000" dirty="0">
                <a:latin typeface="+mn-ea"/>
              </a:rPr>
              <a:t>患者在诊疗活动中受到损害，遗失、伪造、篡改或者违法销毁病历资料，推定医疗机构有过错。</a:t>
            </a:r>
            <a:endParaRPr lang="en-US" altLang="zh-CN" sz="2000" dirty="0">
              <a:latin typeface="+mn-ea"/>
            </a:endParaRPr>
          </a:p>
          <a:p>
            <a:pPr indent="447675" algn="r">
              <a:lnSpc>
                <a:spcPct val="150000"/>
              </a:lnSpc>
              <a:defRPr/>
            </a:pPr>
            <a:r>
              <a:rPr lang="zh-CN" altLang="en-US" sz="1600">
                <a:latin typeface="仿宋" panose="02010609060101010101" pitchFamily="49" charset="-122"/>
                <a:ea typeface="仿宋" panose="02010609060101010101" pitchFamily="49" charset="-122"/>
              </a:rPr>
              <a:t>资料来源：</a:t>
            </a:r>
            <a:r>
              <a:rPr lang="en-US" altLang="zh-CN" sz="1600">
                <a:latin typeface="仿宋" panose="02010609060101010101" pitchFamily="49" charset="-122"/>
                <a:ea typeface="仿宋" panose="02010609060101010101" pitchFamily="49" charset="-122"/>
              </a:rPr>
              <a:t>《</a:t>
            </a:r>
            <a:r>
              <a:rPr lang="zh-CN" altLang="en-US" sz="1600">
                <a:latin typeface="仿宋" panose="02010609060101010101" pitchFamily="49" charset="-122"/>
                <a:ea typeface="仿宋" panose="02010609060101010101" pitchFamily="49" charset="-122"/>
              </a:rPr>
              <a:t>中华人民共和国民法典</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a:p>
            <a:pPr indent="447675">
              <a:lnSpc>
                <a:spcPct val="150000"/>
              </a:lnSpc>
              <a:defRPr/>
            </a:pPr>
            <a:r>
              <a:rPr lang="zh-CN" altLang="en-US" sz="2000" dirty="0">
                <a:latin typeface="+mn-ea"/>
              </a:rPr>
              <a:t>因紧急抢救未能及时填写病历的，医务人员应当在抢救结束后</a:t>
            </a:r>
            <a:r>
              <a:rPr lang="en-US" altLang="zh-CN" sz="2000" dirty="0">
                <a:latin typeface="+mn-ea"/>
              </a:rPr>
              <a:t>6</a:t>
            </a:r>
            <a:r>
              <a:rPr lang="zh-CN" altLang="en-US" sz="2000" dirty="0">
                <a:latin typeface="+mn-ea"/>
              </a:rPr>
              <a:t>小时内据实补</a:t>
            </a:r>
            <a:r>
              <a:rPr lang="zh-CN" altLang="en-US" sz="2000">
                <a:latin typeface="+mn-ea"/>
              </a:rPr>
              <a:t>记。</a:t>
            </a:r>
            <a:endParaRPr lang="en-US" altLang="zh-CN" sz="2000">
              <a:latin typeface="+mn-ea"/>
            </a:endParaRPr>
          </a:p>
          <a:p>
            <a:pPr algn="r">
              <a:lnSpc>
                <a:spcPct val="150000"/>
              </a:lnSpc>
              <a:defRPr/>
            </a:pPr>
            <a:r>
              <a:rPr lang="zh-CN" altLang="en-US" sz="1600">
                <a:latin typeface="仿宋" panose="02010609060101010101" pitchFamily="49" charset="-122"/>
                <a:ea typeface="仿宋" panose="02010609060101010101" pitchFamily="49" charset="-122"/>
              </a:rPr>
              <a:t>资料</a:t>
            </a:r>
            <a:r>
              <a:rPr lang="zh-CN" altLang="en-US" sz="1600" dirty="0">
                <a:latin typeface="仿宋" panose="02010609060101010101" pitchFamily="49" charset="-122"/>
                <a:ea typeface="仿宋" panose="02010609060101010101" pitchFamily="49" charset="-122"/>
              </a:rPr>
              <a:t>来源：</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病历书写基本</a:t>
            </a:r>
            <a:r>
              <a:rPr lang="zh-CN" altLang="en-US" sz="1600">
                <a:latin typeface="仿宋" panose="02010609060101010101" pitchFamily="49" charset="-122"/>
                <a:ea typeface="仿宋" panose="02010609060101010101" pitchFamily="49" charset="-122"/>
              </a:rPr>
              <a:t>规范</a:t>
            </a:r>
            <a:r>
              <a:rPr lang="en-US" altLang="zh-CN" sz="160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医疗质量安全核心制度</a:t>
            </a:r>
            <a:r>
              <a:rPr lang="zh-CN" altLang="en-US" sz="1600">
                <a:latin typeface="仿宋" panose="02010609060101010101" pitchFamily="49" charset="-122"/>
                <a:ea typeface="仿宋" panose="02010609060101010101" pitchFamily="49" charset="-122"/>
              </a:rPr>
              <a:t>要点</a:t>
            </a:r>
            <a:r>
              <a:rPr lang="en-US" altLang="zh-CN" sz="160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医疗纠纷预防和处理</a:t>
            </a:r>
            <a:r>
              <a:rPr lang="zh-CN" altLang="en-US" sz="1600">
                <a:latin typeface="仿宋" panose="02010609060101010101" pitchFamily="49" charset="-122"/>
                <a:ea typeface="仿宋" panose="02010609060101010101" pitchFamily="49" charset="-122"/>
              </a:rPr>
              <a:t>条例</a:t>
            </a:r>
            <a:r>
              <a:rPr lang="en-US" altLang="zh-CN" sz="1600">
                <a:latin typeface="仿宋" panose="02010609060101010101" pitchFamily="49" charset="-122"/>
                <a:ea typeface="仿宋" panose="02010609060101010101" pitchFamily="49" charset="-122"/>
              </a:rPr>
              <a:t>》</a:t>
            </a:r>
            <a:endParaRPr lang="en-US" altLang="zh-CN" sz="16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724150" y="826421"/>
            <a:ext cx="1390649"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第一节 </a:t>
            </a:r>
          </a:p>
        </p:txBody>
      </p:sp>
      <p:sp>
        <p:nvSpPr>
          <p:cNvPr id="35" name="PA_矩形 8"/>
          <p:cNvSpPr/>
          <p:nvPr>
            <p:custDataLst>
              <p:tags r:id="rId1"/>
            </p:custDataLst>
          </p:nvPr>
        </p:nvSpPr>
        <p:spPr>
          <a:xfrm>
            <a:off x="4220436" y="757183"/>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法律法规基础知识</a:t>
            </a:r>
            <a:endParaRPr lang="en-US" altLang="zh-CN" sz="2400" b="1" kern="0" dirty="0">
              <a:latin typeface="Times New Roman" panose="02020603050405020304"/>
              <a:ea typeface="黑体" panose="02010609060101010101" pitchFamily="49" charset="-122"/>
            </a:endParaRPr>
          </a:p>
        </p:txBody>
      </p:sp>
      <p:sp>
        <p:nvSpPr>
          <p:cNvPr id="38" name="矩形 37"/>
          <p:cNvSpPr/>
          <p:nvPr/>
        </p:nvSpPr>
        <p:spPr>
          <a:xfrm>
            <a:off x="2724151" y="3080699"/>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第四节 </a:t>
            </a:r>
          </a:p>
        </p:txBody>
      </p:sp>
      <p:sp>
        <p:nvSpPr>
          <p:cNvPr id="39" name="PA_矩形 8"/>
          <p:cNvSpPr/>
          <p:nvPr>
            <p:custDataLst>
              <p:tags r:id="rId2"/>
            </p:custDataLst>
          </p:nvPr>
        </p:nvSpPr>
        <p:spPr>
          <a:xfrm>
            <a:off x="4220435" y="3032562"/>
            <a:ext cx="4788628"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病案管理与隐私权和个人信息保护</a:t>
            </a:r>
            <a:endParaRPr lang="en-US" altLang="zh-CN" sz="2400" b="1" kern="0" dirty="0">
              <a:latin typeface="Times New Roman" panose="02020603050405020304"/>
              <a:ea typeface="黑体" panose="02010609060101010101" pitchFamily="49" charset="-122"/>
            </a:endParaRPr>
          </a:p>
        </p:txBody>
      </p:sp>
      <p:sp>
        <p:nvSpPr>
          <p:cNvPr id="19" name="矩形 18"/>
          <p:cNvSpPr/>
          <p:nvPr/>
        </p:nvSpPr>
        <p:spPr>
          <a:xfrm>
            <a:off x="2724150" y="1555506"/>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第二节 </a:t>
            </a:r>
          </a:p>
        </p:txBody>
      </p:sp>
      <p:sp>
        <p:nvSpPr>
          <p:cNvPr id="20" name="PA_矩形 8"/>
          <p:cNvSpPr/>
          <p:nvPr>
            <p:custDataLst>
              <p:tags r:id="rId3"/>
            </p:custDataLst>
          </p:nvPr>
        </p:nvSpPr>
        <p:spPr>
          <a:xfrm>
            <a:off x="4220435" y="1507369"/>
            <a:ext cx="3014922"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病案法律基本问题</a:t>
            </a:r>
            <a:endParaRPr lang="en-US" altLang="zh-CN" sz="2400" b="1" kern="0" dirty="0">
              <a:latin typeface="Times New Roman" panose="02020603050405020304"/>
              <a:ea typeface="黑体" panose="02010609060101010101" pitchFamily="49" charset="-122"/>
            </a:endParaRPr>
          </a:p>
        </p:txBody>
      </p:sp>
      <p:sp>
        <p:nvSpPr>
          <p:cNvPr id="23" name="矩形 22"/>
          <p:cNvSpPr/>
          <p:nvPr/>
        </p:nvSpPr>
        <p:spPr>
          <a:xfrm>
            <a:off x="2724150" y="2318163"/>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第三节 </a:t>
            </a:r>
          </a:p>
        </p:txBody>
      </p:sp>
      <p:sp>
        <p:nvSpPr>
          <p:cNvPr id="24" name="PA_矩形 8"/>
          <p:cNvSpPr/>
          <p:nvPr>
            <p:custDataLst>
              <p:tags r:id="rId4"/>
            </p:custDataLst>
          </p:nvPr>
        </p:nvSpPr>
        <p:spPr>
          <a:xfrm>
            <a:off x="4220434" y="2270026"/>
            <a:ext cx="3675790" cy="461665"/>
          </a:xfrm>
          <a:prstGeom prst="rect">
            <a:avLst/>
          </a:prstGeom>
        </p:spPr>
        <p:txBody>
          <a:bodyPr wrap="square">
            <a:spAutoFit/>
          </a:bodyPr>
          <a:lstStyle/>
          <a:p>
            <a:pPr defTabSz="685800"/>
            <a:r>
              <a:rPr lang="zh-CN" altLang="zh-CN" sz="2400" b="1" kern="0" dirty="0">
                <a:latin typeface="Times New Roman" panose="02020603050405020304"/>
                <a:ea typeface="黑体" panose="02010609060101010101" pitchFamily="49" charset="-122"/>
              </a:rPr>
              <a:t>病案管理涉及的相关法规</a:t>
            </a:r>
            <a:endParaRPr lang="en-US" altLang="zh-CN" sz="2400" b="1" kern="0" dirty="0">
              <a:latin typeface="Times New Roman" panose="02020603050405020304"/>
              <a:ea typeface="黑体" panose="02010609060101010101" pitchFamily="49" charset="-122"/>
            </a:endParaRPr>
          </a:p>
        </p:txBody>
      </p:sp>
      <p:sp>
        <p:nvSpPr>
          <p:cNvPr id="10" name="矩形 9"/>
          <p:cNvSpPr/>
          <p:nvPr/>
        </p:nvSpPr>
        <p:spPr>
          <a:xfrm>
            <a:off x="2724150" y="3782501"/>
            <a:ext cx="1390648" cy="531223"/>
          </a:xfrm>
          <a:prstGeom prst="rect">
            <a:avLst/>
          </a:prstGeom>
          <a:solidFill>
            <a:srgbClr val="296FA5"/>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第五节 </a:t>
            </a:r>
          </a:p>
        </p:txBody>
      </p:sp>
      <p:sp>
        <p:nvSpPr>
          <p:cNvPr id="11" name="PA_矩形 8"/>
          <p:cNvSpPr/>
          <p:nvPr>
            <p:custDataLst>
              <p:tags r:id="rId5"/>
            </p:custDataLst>
          </p:nvPr>
        </p:nvSpPr>
        <p:spPr>
          <a:xfrm>
            <a:off x="4220434" y="3734364"/>
            <a:ext cx="4788628"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病案管理中患者的知情同意权</a:t>
            </a:r>
            <a:endParaRPr lang="en-US" altLang="zh-CN" sz="2400" b="1" kern="0" dirty="0">
              <a:latin typeface="Times New Roman" panose="02020603050405020304"/>
              <a:ea typeface="黑体" panose="02010609060101010101" pitchFamily="49" charset="-122"/>
            </a:endParaRPr>
          </a:p>
        </p:txBody>
      </p:sp>
      <p:sp>
        <p:nvSpPr>
          <p:cNvPr id="12" name="矩形 11"/>
          <p:cNvSpPr/>
          <p:nvPr/>
        </p:nvSpPr>
        <p:spPr>
          <a:xfrm>
            <a:off x="2724150" y="4462576"/>
            <a:ext cx="1390648" cy="531223"/>
          </a:xfrm>
          <a:prstGeom prst="rect">
            <a:avLst/>
          </a:prstGeom>
          <a:solidFill>
            <a:srgbClr val="52B8DA"/>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dirty="0">
                <a:solidFill>
                  <a:schemeClr val="bg1"/>
                </a:solidFill>
                <a:latin typeface="Times New Roman" panose="02020603050405020304"/>
                <a:ea typeface="黑体" panose="02010609060101010101" pitchFamily="49" charset="-122"/>
              </a:rPr>
              <a:t>第六节 </a:t>
            </a:r>
          </a:p>
        </p:txBody>
      </p:sp>
      <p:sp>
        <p:nvSpPr>
          <p:cNvPr id="13" name="PA_矩形 8"/>
          <p:cNvSpPr/>
          <p:nvPr>
            <p:custDataLst>
              <p:tags r:id="rId6"/>
            </p:custDataLst>
          </p:nvPr>
        </p:nvSpPr>
        <p:spPr>
          <a:xfrm>
            <a:off x="4220434" y="4414439"/>
            <a:ext cx="4788628" cy="461665"/>
          </a:xfrm>
          <a:prstGeom prst="rect">
            <a:avLst/>
          </a:prstGeom>
        </p:spPr>
        <p:txBody>
          <a:bodyPr wrap="square">
            <a:spAutoFit/>
          </a:bodyPr>
          <a:lstStyle/>
          <a:p>
            <a:pPr defTabSz="685800"/>
            <a:r>
              <a:rPr lang="zh-CN" altLang="en-US" sz="2400" b="1" kern="0" dirty="0">
                <a:latin typeface="Times New Roman" panose="02020603050405020304"/>
                <a:ea typeface="黑体" panose="02010609060101010101" pitchFamily="49" charset="-122"/>
              </a:rPr>
              <a:t>病案与侵权责任</a:t>
            </a:r>
            <a:endParaRPr lang="en-US" altLang="zh-CN" sz="2400" b="1" kern="0" dirty="0">
              <a:latin typeface="Times New Roman" panose="02020603050405020304"/>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40335" y="766508"/>
            <a:ext cx="9174889" cy="350774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一、病案的形成</a:t>
            </a:r>
            <a:endParaRPr lang="en-US" altLang="zh-CN" sz="2800" b="1" dirty="0"/>
          </a:p>
          <a:p>
            <a:pPr indent="447675">
              <a:lnSpc>
                <a:spcPct val="150000"/>
              </a:lnSpc>
              <a:defRPr/>
            </a:pPr>
            <a:r>
              <a:rPr lang="zh-CN" altLang="en-US" sz="2000" dirty="0">
                <a:latin typeface="+mn-ea"/>
              </a:rPr>
              <a:t>电子病历系统应当对操作人员进行身份识别，并保存历次操作印痕，标记操作时间和操作人员信息，并保证历次操作印痕、标记操作时间和操作人员信息可查询、可追溯</a:t>
            </a:r>
            <a:r>
              <a:rPr lang="zh-CN" altLang="en-US" sz="1600" dirty="0">
                <a:latin typeface="仿宋_GB2312" pitchFamily="49" charset="-122"/>
                <a:ea typeface="仿宋_GB2312" pitchFamily="49" charset="-122"/>
              </a:rPr>
              <a:t>。</a:t>
            </a:r>
            <a:endParaRPr lang="en-US" altLang="zh-CN" sz="1600" dirty="0">
              <a:latin typeface="仿宋_GB2312" pitchFamily="49" charset="-122"/>
              <a:ea typeface="仿宋_GB2312" pitchFamily="49" charset="-122"/>
            </a:endParaRPr>
          </a:p>
          <a:p>
            <a:pPr indent="447675">
              <a:lnSpc>
                <a:spcPct val="150000"/>
              </a:lnSpc>
              <a:defRPr/>
            </a:pPr>
            <a:r>
              <a:rPr lang="zh-CN" altLang="en-US" sz="2000" dirty="0">
                <a:latin typeface="+mn-ea"/>
              </a:rPr>
              <a:t>上级医务人员审阅、修改、确认电子病历内容时</a:t>
            </a:r>
            <a:r>
              <a:rPr lang="en-US" altLang="zh-CN" sz="2000" dirty="0">
                <a:latin typeface="+mn-ea"/>
              </a:rPr>
              <a:t>,</a:t>
            </a:r>
            <a:r>
              <a:rPr lang="zh-CN" altLang="en-US" sz="2000" dirty="0">
                <a:latin typeface="+mn-ea"/>
              </a:rPr>
              <a:t>保存历次操作痕迹、标记准确的操作时间和操作人信息</a:t>
            </a:r>
          </a:p>
          <a:p>
            <a:pPr indent="447675">
              <a:lnSpc>
                <a:spcPct val="150000"/>
              </a:lnSpc>
              <a:defRPr/>
            </a:pPr>
            <a:endParaRPr lang="zh-CN" altLang="en-US" sz="2000" dirty="0">
              <a:latin typeface="+mn-ea"/>
            </a:endParaRPr>
          </a:p>
        </p:txBody>
      </p:sp>
      <p:sp>
        <p:nvSpPr>
          <p:cNvPr id="5" name="矩形 4"/>
          <p:cNvSpPr/>
          <p:nvPr/>
        </p:nvSpPr>
        <p:spPr>
          <a:xfrm>
            <a:off x="5291706" y="3767159"/>
            <a:ext cx="3919664" cy="403957"/>
          </a:xfrm>
          <a:prstGeom prst="rect">
            <a:avLst/>
          </a:prstGeom>
        </p:spPr>
        <p:txBody>
          <a:bodyPr wrap="none">
            <a:spAutoFit/>
          </a:bodyPr>
          <a:lstStyle/>
          <a:p>
            <a:pPr indent="447675" algn="r">
              <a:lnSpc>
                <a:spcPct val="150000"/>
              </a:lnSpc>
              <a:defRPr/>
            </a:pPr>
            <a:r>
              <a:rPr lang="zh-CN" altLang="en-US" sz="1600" dirty="0">
                <a:latin typeface="仿宋" panose="02010609060101010101" pitchFamily="49" charset="-122"/>
                <a:ea typeface="仿宋" panose="02010609060101010101" pitchFamily="49" charset="-122"/>
              </a:rPr>
              <a:t>摘自</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电子病历</a:t>
            </a:r>
            <a:r>
              <a:rPr lang="zh-CN" altLang="en-US" sz="1600">
                <a:latin typeface="仿宋" panose="02010609060101010101" pitchFamily="49" charset="-122"/>
                <a:ea typeface="仿宋" panose="02010609060101010101" pitchFamily="49" charset="-122"/>
              </a:rPr>
              <a:t>基本规范（试行）</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297485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二、病案的保存</a:t>
            </a:r>
            <a:endParaRPr lang="en-US" altLang="zh-CN" sz="2800" b="1" dirty="0"/>
          </a:p>
          <a:p>
            <a:pPr indent="447675">
              <a:lnSpc>
                <a:spcPct val="150000"/>
              </a:lnSpc>
              <a:defRPr/>
            </a:pPr>
            <a:r>
              <a:rPr lang="zh-CN" altLang="en-US" sz="2000" dirty="0">
                <a:latin typeface="+mn-ea"/>
              </a:rPr>
              <a:t>第十条 门</a:t>
            </a:r>
            <a:r>
              <a:rPr lang="en-US" altLang="zh-CN" sz="2000" dirty="0">
                <a:latin typeface="+mn-ea"/>
              </a:rPr>
              <a:t>(</a:t>
            </a:r>
            <a:r>
              <a:rPr lang="zh-CN" altLang="en-US" sz="2000" dirty="0">
                <a:latin typeface="+mn-ea"/>
              </a:rPr>
              <a:t>急</a:t>
            </a:r>
            <a:r>
              <a:rPr lang="en-US" altLang="zh-CN" sz="2000" dirty="0">
                <a:latin typeface="+mn-ea"/>
              </a:rPr>
              <a:t>)</a:t>
            </a:r>
            <a:r>
              <a:rPr lang="zh-CN" altLang="en-US" sz="2000" dirty="0">
                <a:latin typeface="+mn-ea"/>
              </a:rPr>
              <a:t>诊病历原则上由患者负责保管。</a:t>
            </a:r>
            <a:r>
              <a:rPr lang="en-US" altLang="zh-CN" sz="2000" dirty="0">
                <a:latin typeface="+mn-ea"/>
              </a:rPr>
              <a:t>……</a:t>
            </a:r>
            <a:r>
              <a:rPr lang="zh-CN" altLang="en-US" sz="2000" dirty="0">
                <a:latin typeface="+mn-ea"/>
              </a:rPr>
              <a:t>住院病历由医疗机构负责保管。</a:t>
            </a:r>
            <a:endParaRPr lang="en-US" altLang="zh-CN" sz="2000" dirty="0">
              <a:latin typeface="+mn-ea"/>
            </a:endParaRPr>
          </a:p>
          <a:p>
            <a:pPr indent="447675">
              <a:lnSpc>
                <a:spcPct val="150000"/>
              </a:lnSpc>
              <a:defRPr/>
            </a:pPr>
            <a:r>
              <a:rPr lang="zh-CN" altLang="en-US" sz="2000" dirty="0">
                <a:latin typeface="+mn-ea"/>
              </a:rPr>
              <a:t>第十一条 门</a:t>
            </a:r>
            <a:r>
              <a:rPr lang="en-US" altLang="zh-CN" sz="2000" dirty="0">
                <a:latin typeface="+mn-ea"/>
              </a:rPr>
              <a:t>(</a:t>
            </a:r>
            <a:r>
              <a:rPr lang="zh-CN" altLang="en-US" sz="2000" dirty="0">
                <a:latin typeface="+mn-ea"/>
              </a:rPr>
              <a:t>急</a:t>
            </a:r>
            <a:r>
              <a:rPr lang="en-US" altLang="zh-CN" sz="2000" dirty="0">
                <a:latin typeface="+mn-ea"/>
              </a:rPr>
              <a:t>)</a:t>
            </a:r>
            <a:r>
              <a:rPr lang="zh-CN" altLang="en-US" sz="2000" dirty="0">
                <a:latin typeface="+mn-ea"/>
              </a:rPr>
              <a:t>诊病历由患者保管的，医疗机构应当将检查检验结果及时交由患者保管。</a:t>
            </a:r>
            <a:endParaRPr lang="en-US" altLang="zh-CN" sz="2000" dirty="0">
              <a:latin typeface="+mn-ea"/>
            </a:endParaRPr>
          </a:p>
          <a:p>
            <a:pPr indent="447675">
              <a:lnSpc>
                <a:spcPct val="150000"/>
              </a:lnSpc>
              <a:defRPr/>
            </a:pPr>
            <a:endParaRPr lang="zh-CN" altLang="en-US" sz="2000" dirty="0">
              <a:latin typeface="+mn-ea"/>
            </a:endParaRPr>
          </a:p>
        </p:txBody>
      </p:sp>
      <p:sp>
        <p:nvSpPr>
          <p:cNvPr id="4" name="矩形 3"/>
          <p:cNvSpPr/>
          <p:nvPr/>
        </p:nvSpPr>
        <p:spPr>
          <a:xfrm>
            <a:off x="5664014" y="2665095"/>
            <a:ext cx="3672800" cy="338554"/>
          </a:xfrm>
          <a:prstGeom prst="rect">
            <a:avLst/>
          </a:prstGeom>
        </p:spPr>
        <p:txBody>
          <a:bodyPr wrap="none">
            <a:spAutoFit/>
          </a:bodyPr>
          <a:lstStyle/>
          <a:p>
            <a:pPr algn="r"/>
            <a:r>
              <a:rPr lang="zh-CN" altLang="en-US" sz="1600">
                <a:latin typeface="仿宋" panose="02010609060101010101" charset="-122"/>
                <a:ea typeface="仿宋" panose="02010609060101010101" charset="-122"/>
              </a:rPr>
              <a:t>资料来源：</a:t>
            </a:r>
            <a:r>
              <a:rPr lang="en-US" altLang="zh-CN" sz="1600">
                <a:latin typeface="仿宋" panose="02010609060101010101" pitchFamily="49" charset="-122"/>
                <a:ea typeface="仿宋" panose="02010609060101010101" pitchFamily="49" charset="-122"/>
              </a:rPr>
              <a:t>《</a:t>
            </a:r>
            <a:r>
              <a:rPr lang="zh-CN" altLang="en-US" sz="1600">
                <a:latin typeface="仿宋" panose="02010609060101010101" pitchFamily="49" charset="-122"/>
                <a:ea typeface="仿宋" panose="02010609060101010101" pitchFamily="49" charset="-122"/>
              </a:rPr>
              <a:t>医疗机构病历管理规定</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43198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二、病案的保存</a:t>
            </a:r>
            <a:endParaRPr lang="en-US" altLang="zh-CN" sz="2800" b="1" dirty="0"/>
          </a:p>
          <a:p>
            <a:pPr indent="447675">
              <a:lnSpc>
                <a:spcPct val="150000"/>
              </a:lnSpc>
              <a:defRPr/>
            </a:pPr>
            <a:r>
              <a:rPr lang="zh-CN" altLang="en-US" sz="2000" dirty="0">
                <a:latin typeface="+mn-ea"/>
              </a:rPr>
              <a:t>第十二条 门</a:t>
            </a:r>
            <a:r>
              <a:rPr lang="en-US" altLang="zh-CN" sz="2000" dirty="0">
                <a:latin typeface="+mn-ea"/>
              </a:rPr>
              <a:t>(</a:t>
            </a:r>
            <a:r>
              <a:rPr lang="zh-CN" altLang="en-US" sz="2000" dirty="0">
                <a:latin typeface="+mn-ea"/>
              </a:rPr>
              <a:t>急</a:t>
            </a:r>
            <a:r>
              <a:rPr lang="en-US" altLang="zh-CN" sz="2000" dirty="0">
                <a:latin typeface="+mn-ea"/>
              </a:rPr>
              <a:t>)</a:t>
            </a:r>
            <a:r>
              <a:rPr lang="zh-CN" altLang="en-US" sz="2000" dirty="0">
                <a:latin typeface="+mn-ea"/>
              </a:rPr>
              <a:t>诊病历由医疗机构保管的，医疗机构应当在收到检查检验结果后</a:t>
            </a:r>
            <a:r>
              <a:rPr lang="en-US" altLang="zh-CN" sz="2000" dirty="0">
                <a:latin typeface="+mn-ea"/>
              </a:rPr>
              <a:t>24</a:t>
            </a:r>
            <a:r>
              <a:rPr lang="zh-CN" altLang="en-US" sz="2000" dirty="0">
                <a:latin typeface="+mn-ea"/>
              </a:rPr>
              <a:t>小时内，将检查检验结果归入或者录入门</a:t>
            </a:r>
            <a:r>
              <a:rPr lang="en-US" altLang="zh-CN" sz="2000" dirty="0">
                <a:latin typeface="+mn-ea"/>
              </a:rPr>
              <a:t>(</a:t>
            </a:r>
            <a:r>
              <a:rPr lang="zh-CN" altLang="en-US" sz="2000" dirty="0">
                <a:latin typeface="+mn-ea"/>
              </a:rPr>
              <a:t>急</a:t>
            </a:r>
            <a:r>
              <a:rPr lang="en-US" altLang="zh-CN" sz="2000" dirty="0">
                <a:latin typeface="+mn-ea"/>
              </a:rPr>
              <a:t>)</a:t>
            </a:r>
            <a:r>
              <a:rPr lang="zh-CN" altLang="en-US" sz="2000" dirty="0">
                <a:latin typeface="+mn-ea"/>
              </a:rPr>
              <a:t>诊病历，并在每次诊疗活动结束后首个工作日内将门</a:t>
            </a:r>
            <a:r>
              <a:rPr lang="en-US" altLang="zh-CN" sz="2000" dirty="0">
                <a:latin typeface="+mn-ea"/>
              </a:rPr>
              <a:t>(</a:t>
            </a:r>
            <a:r>
              <a:rPr lang="zh-CN" altLang="en-US" sz="2000" dirty="0">
                <a:latin typeface="+mn-ea"/>
              </a:rPr>
              <a:t>急</a:t>
            </a:r>
            <a:r>
              <a:rPr lang="en-US" altLang="zh-CN" sz="2000" dirty="0">
                <a:latin typeface="+mn-ea"/>
              </a:rPr>
              <a:t>)</a:t>
            </a:r>
            <a:r>
              <a:rPr lang="zh-CN" altLang="en-US" sz="2000" dirty="0">
                <a:latin typeface="+mn-ea"/>
              </a:rPr>
              <a:t>诊病历归档。</a:t>
            </a:r>
            <a:endParaRPr lang="en-US" altLang="zh-CN" sz="2000" dirty="0">
              <a:latin typeface="+mn-ea"/>
            </a:endParaRPr>
          </a:p>
          <a:p>
            <a:pPr indent="447675">
              <a:lnSpc>
                <a:spcPct val="150000"/>
              </a:lnSpc>
              <a:defRPr/>
            </a:pPr>
            <a:r>
              <a:rPr lang="zh-CN" altLang="zh-CN" sz="2000" dirty="0"/>
              <a:t>第十三条 患者住院期间，住院病历由所在病区统一保管。因医疗活动或者工作需要，须将住院病历带离病区时，应当由病区指定的专门人员负责携带和保管。医疗机构应当在收到住院患者检查检验结果和相关资料后</a:t>
            </a:r>
            <a:r>
              <a:rPr lang="en-US" altLang="zh-CN" sz="2000" dirty="0"/>
              <a:t>24</a:t>
            </a:r>
            <a:r>
              <a:rPr lang="zh-CN" altLang="zh-CN" sz="2000" dirty="0"/>
              <a:t>小时内归入或者录入住院病历。患者出院后，住院病历由病案管理部门或者专</a:t>
            </a:r>
            <a:r>
              <a:rPr lang="en-US" altLang="zh-CN" sz="2000" dirty="0"/>
              <a:t>(</a:t>
            </a:r>
            <a:r>
              <a:rPr lang="zh-CN" altLang="zh-CN" sz="2000" dirty="0"/>
              <a:t>兼</a:t>
            </a:r>
            <a:r>
              <a:rPr lang="en-US" altLang="zh-CN" sz="2000" dirty="0"/>
              <a:t>)</a:t>
            </a:r>
            <a:r>
              <a:rPr lang="zh-CN" altLang="zh-CN" sz="2000" dirty="0"/>
              <a:t>职人员统一保存、管理。</a:t>
            </a:r>
          </a:p>
        </p:txBody>
      </p:sp>
      <p:sp>
        <p:nvSpPr>
          <p:cNvPr id="8" name="矩形 7"/>
          <p:cNvSpPr/>
          <p:nvPr/>
        </p:nvSpPr>
        <p:spPr>
          <a:xfrm>
            <a:off x="5601930" y="4326239"/>
            <a:ext cx="3672800" cy="338554"/>
          </a:xfrm>
          <a:prstGeom prst="rect">
            <a:avLst/>
          </a:prstGeom>
        </p:spPr>
        <p:txBody>
          <a:bodyPr wrap="none">
            <a:spAutoFit/>
          </a:bodyPr>
          <a:lstStyle/>
          <a:p>
            <a:pPr algn="r"/>
            <a:r>
              <a:rPr lang="zh-CN" altLang="en-US" sz="1600">
                <a:latin typeface="仿宋" panose="02010609060101010101" charset="-122"/>
                <a:ea typeface="仿宋" panose="02010609060101010101" charset="-122"/>
              </a:rPr>
              <a:t>资料来源：</a:t>
            </a:r>
            <a:r>
              <a:rPr lang="en-US" altLang="zh-CN" sz="1600">
                <a:latin typeface="仿宋" panose="02010609060101010101" pitchFamily="49" charset="-122"/>
                <a:ea typeface="仿宋" panose="02010609060101010101" pitchFamily="49" charset="-122"/>
              </a:rPr>
              <a:t>《</a:t>
            </a:r>
            <a:r>
              <a:rPr lang="zh-CN" altLang="en-US" sz="1600">
                <a:latin typeface="仿宋" panose="02010609060101010101" pitchFamily="49" charset="-122"/>
                <a:ea typeface="仿宋" panose="02010609060101010101" pitchFamily="49" charset="-122"/>
              </a:rPr>
              <a:t>医疗机构病历管理规定</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350865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二、病案的保存</a:t>
            </a:r>
            <a:endParaRPr lang="en-US" altLang="zh-CN" sz="2800" b="1" dirty="0"/>
          </a:p>
          <a:p>
            <a:pPr indent="447675">
              <a:lnSpc>
                <a:spcPct val="150000"/>
              </a:lnSpc>
              <a:defRPr/>
            </a:pPr>
            <a:r>
              <a:rPr lang="zh-CN" altLang="en-US" sz="2000" dirty="0">
                <a:latin typeface="+mn-ea"/>
              </a:rPr>
              <a:t>第十四条 医疗机构应当严格病历管理，任何人不得随意涂改病历，严禁伪造、隐匿、销毁、抢夺、窃取病历。</a:t>
            </a:r>
            <a:endParaRPr lang="en-US" altLang="zh-CN" sz="2000" dirty="0">
              <a:latin typeface="+mn-ea"/>
            </a:endParaRPr>
          </a:p>
          <a:p>
            <a:pPr indent="447675">
              <a:lnSpc>
                <a:spcPct val="150000"/>
              </a:lnSpc>
              <a:defRPr/>
            </a:pPr>
            <a:r>
              <a:rPr lang="zh-CN" altLang="zh-CN" sz="2000" dirty="0"/>
              <a:t>第二十九条 门（急）诊病历由医疗机构保管的，保存时间自患者最后一次就诊之日起不少于</a:t>
            </a:r>
            <a:r>
              <a:rPr lang="en-US" altLang="zh-CN" sz="2000" dirty="0"/>
              <a:t>15</a:t>
            </a:r>
            <a:r>
              <a:rPr lang="zh-CN" altLang="zh-CN" sz="2000" dirty="0"/>
              <a:t>年；住院病历保存时间自患者最后一次住院出院之日起不少于</a:t>
            </a:r>
            <a:r>
              <a:rPr lang="en-US" altLang="zh-CN" sz="2000" dirty="0"/>
              <a:t>30</a:t>
            </a:r>
            <a:r>
              <a:rPr lang="zh-CN" altLang="zh-CN" sz="2000" dirty="0"/>
              <a:t>年。</a:t>
            </a:r>
          </a:p>
          <a:p>
            <a:pPr indent="447675">
              <a:lnSpc>
                <a:spcPct val="150000"/>
              </a:lnSpc>
              <a:defRPr/>
            </a:pPr>
            <a:endParaRPr lang="zh-CN" altLang="zh-CN" sz="2000" dirty="0"/>
          </a:p>
        </p:txBody>
      </p:sp>
      <p:sp>
        <p:nvSpPr>
          <p:cNvPr id="5" name="矩形 4"/>
          <p:cNvSpPr/>
          <p:nvPr/>
        </p:nvSpPr>
        <p:spPr>
          <a:xfrm>
            <a:off x="5273441" y="3105150"/>
            <a:ext cx="3672800" cy="338554"/>
          </a:xfrm>
          <a:prstGeom prst="rect">
            <a:avLst/>
          </a:prstGeom>
        </p:spPr>
        <p:txBody>
          <a:bodyPr wrap="none">
            <a:spAutoFit/>
          </a:bodyPr>
          <a:lstStyle/>
          <a:p>
            <a:pPr algn="r"/>
            <a:r>
              <a:rPr lang="zh-CN" altLang="en-US" sz="1600">
                <a:latin typeface="仿宋" panose="02010609060101010101" charset="-122"/>
                <a:ea typeface="仿宋" panose="02010609060101010101" charset="-122"/>
              </a:rPr>
              <a:t>资料来源：</a:t>
            </a:r>
            <a:r>
              <a:rPr lang="en-US" altLang="zh-CN" sz="160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医疗机构病历管理</a:t>
            </a:r>
            <a:r>
              <a:rPr lang="zh-CN" altLang="en-US" sz="1600">
                <a:latin typeface="仿宋" panose="02010609060101010101" pitchFamily="49" charset="-122"/>
                <a:ea typeface="仿宋" panose="02010609060101010101" pitchFamily="49" charset="-122"/>
              </a:rPr>
              <a:t>规定</a:t>
            </a:r>
            <a:r>
              <a:rPr lang="en-US" altLang="zh-CN" sz="1600">
                <a:latin typeface="仿宋" panose="02010609060101010101" pitchFamily="49" charset="-122"/>
                <a:ea typeface="仿宋" panose="02010609060101010101" pitchFamily="49" charset="-122"/>
              </a:rPr>
              <a:t>》</a:t>
            </a:r>
            <a:endParaRPr lang="zh-CN" altLang="en-US" sz="1600" dirty="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38467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三、病案的借阅与复制</a:t>
            </a:r>
            <a:endParaRPr lang="en-US" altLang="zh-CN" sz="2800" b="1" dirty="0">
              <a:latin typeface="黑体" panose="02010609060101010101" pitchFamily="49" charset="-122"/>
              <a:ea typeface="黑体" panose="02010609060101010101" pitchFamily="49" charset="-122"/>
            </a:endParaRPr>
          </a:p>
          <a:p>
            <a:pPr indent="447675">
              <a:lnSpc>
                <a:spcPct val="150000"/>
              </a:lnSpc>
              <a:defRPr/>
            </a:pPr>
            <a:r>
              <a:rPr lang="zh-CN" altLang="en-US" sz="2000" dirty="0">
                <a:latin typeface="+mn-ea"/>
              </a:rPr>
              <a:t>为患者提供诊疗服务的医务人员，以及经卫生计生行政部门、中医药管理部门或者医疗机构授权的负责病案管理、医疗管理的部门或者人员外，其他任何机构和个人不得擅自查阅患者病历。</a:t>
            </a:r>
          </a:p>
          <a:p>
            <a:pPr indent="447675">
              <a:lnSpc>
                <a:spcPct val="150000"/>
              </a:lnSpc>
              <a:defRPr/>
            </a:pPr>
            <a:r>
              <a:rPr lang="zh-CN" altLang="en-US" sz="2000" dirty="0">
                <a:latin typeface="+mn-ea"/>
              </a:rPr>
              <a:t>其他医疗机构及医务人员因科研、教学需要查阅、借阅病历的，应当向患者就诊医疗机构提出申请，经同意并办理相应手续后方可查阅、借阅。查阅后应当立即归还，借阅病历应当在</a:t>
            </a:r>
            <a:r>
              <a:rPr lang="en-US" altLang="zh-CN" sz="2000" dirty="0">
                <a:latin typeface="+mn-ea"/>
              </a:rPr>
              <a:t>3</a:t>
            </a:r>
            <a:r>
              <a:rPr lang="zh-CN" altLang="en-US" sz="2000" dirty="0">
                <a:latin typeface="+mn-ea"/>
              </a:rPr>
              <a:t>个工作日内归还。查阅的病历资料不得带离患者就诊医疗机构。</a:t>
            </a:r>
          </a:p>
          <a:p>
            <a:pPr indent="447675" algn="r">
              <a:lnSpc>
                <a:spcPct val="150000"/>
              </a:lnSpc>
              <a:defRPr/>
            </a:pPr>
            <a:r>
              <a:rPr lang="zh-CN" altLang="en-US" sz="1600">
                <a:latin typeface="仿宋" panose="02010609060101010101" charset="-122"/>
                <a:ea typeface="仿宋" panose="02010609060101010101" charset="-122"/>
              </a:rPr>
              <a:t>资料</a:t>
            </a:r>
            <a:r>
              <a:rPr lang="zh-CN" altLang="en-US" sz="1600" dirty="0">
                <a:latin typeface="仿宋" panose="02010609060101010101" charset="-122"/>
                <a:ea typeface="仿宋" panose="02010609060101010101" charset="-122"/>
              </a:rPr>
              <a:t>来源：</a:t>
            </a:r>
            <a:r>
              <a:rPr lang="en-US" altLang="zh-CN" sz="1600" dirty="0">
                <a:latin typeface="仿宋" panose="02010609060101010101" charset="-122"/>
                <a:ea typeface="仿宋" panose="02010609060101010101" charset="-122"/>
              </a:rPr>
              <a:t>《</a:t>
            </a:r>
            <a:r>
              <a:rPr lang="zh-CN" altLang="en-US" sz="1600" dirty="0">
                <a:latin typeface="仿宋" panose="02010609060101010101" charset="-122"/>
                <a:ea typeface="仿宋" panose="02010609060101010101" charset="-122"/>
              </a:rPr>
              <a:t>医疗机构管理</a:t>
            </a:r>
            <a:r>
              <a:rPr lang="zh-CN" altLang="en-US" sz="1600">
                <a:latin typeface="仿宋" panose="02010609060101010101" charset="-122"/>
                <a:ea typeface="仿宋" panose="02010609060101010101" charset="-122"/>
              </a:rPr>
              <a:t>条例</a:t>
            </a:r>
            <a:r>
              <a:rPr lang="en-US" altLang="zh-CN" sz="1600">
                <a:latin typeface="仿宋" panose="02010609060101010101" charset="-122"/>
                <a:ea typeface="仿宋" panose="02010609060101010101" charset="-122"/>
              </a:rPr>
              <a:t>》</a:t>
            </a:r>
            <a:endParaRPr lang="zh-CN" altLang="en-US" sz="1600" dirty="0">
              <a:latin typeface="仿宋" panose="02010609060101010101" charset="-122"/>
              <a:ea typeface="仿宋"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289694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三、病案的借阅与复制</a:t>
            </a:r>
            <a:endParaRPr lang="en-US" altLang="zh-CN" sz="2800" b="1" dirty="0"/>
          </a:p>
          <a:p>
            <a:pPr indent="447675">
              <a:lnSpc>
                <a:spcPct val="150000"/>
              </a:lnSpc>
              <a:defRPr/>
            </a:pPr>
            <a:r>
              <a:rPr lang="zh-CN" altLang="en-US" sz="2000" dirty="0">
                <a:latin typeface="+mn-ea"/>
              </a:rPr>
              <a:t>患者有权查阅、复制其门诊病历、住院志、体温单、医嘱单、化验单（检验报告）、医学影像检查资料、特殊检查同意书、手术同意书、手术及麻醉记录、病理资料、护理记录、医疗费用以及国务院卫生主管部门规定的其他属于病历的全部资料。</a:t>
            </a:r>
          </a:p>
          <a:p>
            <a:pPr indent="447675" algn="r">
              <a:lnSpc>
                <a:spcPct val="150000"/>
              </a:lnSpc>
              <a:defRPr/>
            </a:pPr>
            <a:r>
              <a:rPr lang="zh-CN" altLang="en-US" sz="1600" dirty="0">
                <a:latin typeface="仿宋" panose="02010609060101010101" charset="-122"/>
                <a:ea typeface="仿宋" panose="02010609060101010101" charset="-122"/>
              </a:rPr>
              <a:t>摘自</a:t>
            </a:r>
            <a:r>
              <a:rPr lang="en-US" altLang="zh-CN" sz="1600" dirty="0">
                <a:latin typeface="仿宋" panose="02010609060101010101" charset="-122"/>
                <a:ea typeface="仿宋" panose="02010609060101010101" charset="-122"/>
              </a:rPr>
              <a:t>《</a:t>
            </a:r>
            <a:r>
              <a:rPr lang="zh-CN" altLang="en-US" sz="1600" dirty="0">
                <a:latin typeface="仿宋" panose="02010609060101010101" charset="-122"/>
                <a:ea typeface="仿宋" panose="02010609060101010101" charset="-122"/>
              </a:rPr>
              <a:t>医疗纠纷预防和处理条例</a:t>
            </a:r>
            <a:r>
              <a:rPr lang="en-US" altLang="zh-CN" sz="1600" dirty="0">
                <a:latin typeface="仿宋" panose="02010609060101010101" charset="-122"/>
                <a:ea typeface="仿宋" panose="02010609060101010101" charset="-122"/>
              </a:rPr>
              <a:t>》</a:t>
            </a:r>
            <a:endParaRPr lang="zh-CN" altLang="zh-CN" sz="1600" dirty="0">
              <a:latin typeface="仿宋" panose="02010609060101010101" charset="-122"/>
              <a:ea typeface="仿宋" panose="0201060906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335861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三、病案的借阅与复制</a:t>
            </a:r>
            <a:endParaRPr lang="en-US" altLang="zh-CN" sz="2800" b="1" dirty="0"/>
          </a:p>
          <a:p>
            <a:pPr indent="447675">
              <a:lnSpc>
                <a:spcPct val="150000"/>
              </a:lnSpc>
              <a:defRPr/>
            </a:pPr>
            <a:r>
              <a:rPr lang="zh-CN" altLang="en-US" sz="2000" dirty="0">
                <a:latin typeface="+mn-ea"/>
              </a:rPr>
              <a:t>公安、司法、人力资源社会保障、保险以及负责医疗事故技术鉴定的部门</a:t>
            </a:r>
          </a:p>
          <a:p>
            <a:pPr indent="447675">
              <a:lnSpc>
                <a:spcPct val="150000"/>
              </a:lnSpc>
              <a:defRPr/>
            </a:pPr>
            <a:r>
              <a:rPr lang="zh-CN" altLang="en-US" sz="2000" dirty="0">
                <a:latin typeface="+mn-ea"/>
              </a:rPr>
              <a:t>法定证明、有效身份证明、有效工作证明。</a:t>
            </a:r>
            <a:endParaRPr lang="en-US" altLang="zh-CN" sz="2000" dirty="0">
              <a:latin typeface="+mn-ea"/>
            </a:endParaRPr>
          </a:p>
          <a:p>
            <a:pPr indent="447675" algn="r">
              <a:lnSpc>
                <a:spcPct val="150000"/>
              </a:lnSpc>
              <a:defRPr/>
            </a:pPr>
            <a:r>
              <a:rPr lang="zh-CN" altLang="en-US" sz="1600">
                <a:latin typeface="+mn-ea"/>
              </a:rPr>
              <a:t>资料来源：</a:t>
            </a:r>
            <a:r>
              <a:rPr lang="en-US" altLang="zh-CN" sz="1600">
                <a:latin typeface="+mn-ea"/>
              </a:rPr>
              <a:t>《</a:t>
            </a:r>
            <a:r>
              <a:rPr lang="zh-CN" altLang="en-US" sz="1600"/>
              <a:t>医疗机构病历管理规定</a:t>
            </a:r>
            <a:r>
              <a:rPr lang="en-US" altLang="zh-CN" sz="1600"/>
              <a:t>》</a:t>
            </a:r>
            <a:endParaRPr lang="zh-CN" altLang="en-US" sz="1600" dirty="0">
              <a:latin typeface="+mn-ea"/>
            </a:endParaRPr>
          </a:p>
          <a:p>
            <a:pPr indent="447675">
              <a:lnSpc>
                <a:spcPct val="150000"/>
              </a:lnSpc>
              <a:defRPr/>
            </a:pPr>
            <a:r>
              <a:rPr lang="zh-CN" altLang="en-US" sz="2000" dirty="0">
                <a:latin typeface="+mn-ea"/>
              </a:rPr>
              <a:t>电子病历系统应当设置病历查阅权限，完整内容。</a:t>
            </a:r>
          </a:p>
          <a:p>
            <a:pPr indent="447675">
              <a:lnSpc>
                <a:spcPct val="150000"/>
              </a:lnSpc>
              <a:defRPr/>
            </a:pPr>
            <a:r>
              <a:rPr lang="zh-CN" altLang="en-US" sz="2000" dirty="0">
                <a:latin typeface="+mn-ea"/>
              </a:rPr>
              <a:t>形式可以电子版或打印版病历（盖章）</a:t>
            </a:r>
          </a:p>
          <a:p>
            <a:pPr indent="447675" algn="r">
              <a:lnSpc>
                <a:spcPct val="150000"/>
              </a:lnSpc>
              <a:defRPr/>
            </a:pPr>
            <a:r>
              <a:rPr lang="zh-CN" altLang="en-US" sz="1600">
                <a:latin typeface="+mn-ea"/>
              </a:rPr>
              <a:t>资料</a:t>
            </a:r>
            <a:r>
              <a:rPr lang="zh-CN" altLang="en-US" sz="1600" dirty="0">
                <a:latin typeface="+mn-ea"/>
              </a:rPr>
              <a:t>来源：</a:t>
            </a:r>
            <a:r>
              <a:rPr lang="en-US" altLang="zh-CN" sz="1600" dirty="0">
                <a:latin typeface="+mn-ea"/>
              </a:rPr>
              <a:t>《</a:t>
            </a:r>
            <a:r>
              <a:rPr lang="zh-CN" altLang="en-US" sz="1600" dirty="0">
                <a:latin typeface="+mn-ea"/>
              </a:rPr>
              <a:t>电子病历应用规范（试行</a:t>
            </a:r>
            <a:r>
              <a:rPr lang="zh-CN" altLang="en-US" sz="1600">
                <a:latin typeface="+mn-ea"/>
              </a:rPr>
              <a:t>）</a:t>
            </a:r>
            <a:r>
              <a:rPr lang="en-US" altLang="zh-CN" sz="1600">
                <a:latin typeface="+mn-ea"/>
              </a:rPr>
              <a:t>》</a:t>
            </a:r>
            <a:endParaRPr lang="zh-CN" altLang="en-US" sz="16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三、病案的封存与启封</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（一）病案的封存</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zh-CN" altLang="en-US" sz="2000" dirty="0">
                <a:latin typeface="+mn-ea"/>
              </a:rPr>
              <a:t>依法需要封存病历时，应当在医疗机构或者其委托代理人、患者或者其代理人在场的情况下，对病历共同进行确认，签封病历复制件。</a:t>
            </a:r>
          </a:p>
          <a:p>
            <a:pPr indent="447675">
              <a:lnSpc>
                <a:spcPct val="150000"/>
              </a:lnSpc>
              <a:defRPr/>
            </a:pPr>
            <a:r>
              <a:rPr lang="zh-CN" altLang="en-US" sz="2000" dirty="0">
                <a:latin typeface="+mn-ea"/>
              </a:rPr>
              <a:t>医疗机构申请封存病历时，医疗机构应当告知患者或者其代理人共同实施病历封存；但患者或者其代理人拒绝或者放弃实施病历封存的，医疗机构可以在公证机构公证的情况下，对病历进行确认，由公证机构签封病历复制件。</a:t>
            </a:r>
          </a:p>
          <a:p>
            <a:pPr indent="447675" algn="r">
              <a:lnSpc>
                <a:spcPct val="150000"/>
              </a:lnSpc>
              <a:defRPr/>
            </a:pP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0614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三、病案的封存与启封</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（一）病案的封存</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zh-CN" altLang="en-US" sz="2000" dirty="0">
                <a:latin typeface="+mn-ea"/>
              </a:rPr>
              <a:t>医疗机构负责封存病历复制件的保管。</a:t>
            </a:r>
          </a:p>
          <a:p>
            <a:pPr indent="447675">
              <a:lnSpc>
                <a:spcPct val="150000"/>
              </a:lnSpc>
              <a:defRPr/>
            </a:pPr>
            <a:r>
              <a:rPr lang="zh-CN" altLang="en-US" sz="2000" dirty="0">
                <a:latin typeface="+mn-ea"/>
              </a:rPr>
              <a:t>封存后病历的原件可以继续记录和使用。</a:t>
            </a:r>
          </a:p>
          <a:p>
            <a:pPr indent="447675">
              <a:lnSpc>
                <a:spcPct val="150000"/>
              </a:lnSpc>
              <a:defRPr/>
            </a:pPr>
            <a:r>
              <a:rPr lang="zh-CN" altLang="en-US" sz="2000" dirty="0">
                <a:latin typeface="+mn-ea"/>
              </a:rPr>
              <a:t>按照</a:t>
            </a:r>
            <a:r>
              <a:rPr lang="en-US" altLang="zh-CN" sz="2000" dirty="0">
                <a:latin typeface="+mn-ea"/>
              </a:rPr>
              <a:t>《</a:t>
            </a:r>
            <a:r>
              <a:rPr lang="zh-CN" altLang="en-US" sz="2000" dirty="0">
                <a:latin typeface="+mn-ea"/>
              </a:rPr>
              <a:t>病历书写基本规范</a:t>
            </a:r>
            <a:r>
              <a:rPr lang="en-US" altLang="zh-CN" sz="2000" dirty="0">
                <a:latin typeface="+mn-ea"/>
              </a:rPr>
              <a:t>》</a:t>
            </a:r>
            <a:r>
              <a:rPr lang="zh-CN" altLang="en-US" sz="2000" dirty="0">
                <a:latin typeface="+mn-ea"/>
              </a:rPr>
              <a:t>和</a:t>
            </a:r>
            <a:r>
              <a:rPr lang="en-US" altLang="zh-CN" sz="2000" dirty="0">
                <a:latin typeface="+mn-ea"/>
              </a:rPr>
              <a:t>《</a:t>
            </a:r>
            <a:r>
              <a:rPr lang="zh-CN" altLang="en-US" sz="2000" dirty="0">
                <a:latin typeface="+mn-ea"/>
              </a:rPr>
              <a:t>中医病历书写基本规范</a:t>
            </a:r>
            <a:r>
              <a:rPr lang="en-US" altLang="zh-CN" sz="2000" dirty="0">
                <a:latin typeface="+mn-ea"/>
              </a:rPr>
              <a:t>》</a:t>
            </a:r>
            <a:r>
              <a:rPr lang="zh-CN" altLang="en-US" sz="2000" dirty="0">
                <a:latin typeface="+mn-ea"/>
              </a:rPr>
              <a:t>要求，病历尚未完成需要封存病历时，可以对已完成病历先行封存，当医师按照规定完成病历后，再对新完成部分进行封存。</a:t>
            </a:r>
          </a:p>
          <a:p>
            <a:pPr indent="447675" algn="r">
              <a:lnSpc>
                <a:spcPct val="150000"/>
              </a:lnSpc>
              <a:defRPr/>
            </a:pP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92138"/>
            <a:ext cx="9174889" cy="45231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三、病案的封存与启封</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（一）病案的封存</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zh-CN" altLang="en-US" sz="2000" dirty="0">
                <a:latin typeface="+mn-ea"/>
              </a:rPr>
              <a:t>依法需要封存电子病历时，应当在医疗机构或者其委托代理人、患者或者其代理人双方共同在场的情况下，对电子病历共同进行确认，并进行复制后封存。封存的电子病历复制件可以是电子版；也可以对打印的纸质版进行复印，并加盖病案管理章后进行封存。</a:t>
            </a:r>
            <a:endParaRPr lang="en-US" altLang="zh-CN" sz="2000" dirty="0">
              <a:latin typeface="+mn-ea"/>
            </a:endParaRPr>
          </a:p>
          <a:p>
            <a:pPr indent="447675">
              <a:lnSpc>
                <a:spcPct val="150000"/>
              </a:lnSpc>
              <a:defRPr/>
            </a:pPr>
            <a:r>
              <a:rPr lang="zh-CN" altLang="zh-CN" sz="2000" dirty="0"/>
              <a:t>封存后电子病历的原件可以继续使用。电子病历尚未完成，需要封存时，可以对已完成的电子病历先行封存，当医务人员按照规定完成后，再对新完成部分进行封存。</a:t>
            </a: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第一节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556331" y="2305953"/>
            <a:ext cx="4301177"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法律法规基础知识</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336413" y="577913"/>
            <a:ext cx="4423780" cy="1753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三、病案的封存与启封</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（一）病案的封存</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zh-CN" altLang="en-US" sz="2000" dirty="0">
                <a:latin typeface="+mn-ea"/>
              </a:rPr>
              <a:t>封存电子病历具备条件：</a:t>
            </a:r>
            <a:endParaRPr lang="en-US" altLang="zh-CN" sz="2000" dirty="0">
              <a:latin typeface="+mn-ea"/>
            </a:endParaRPr>
          </a:p>
        </p:txBody>
      </p:sp>
      <p:grpSp>
        <p:nvGrpSpPr>
          <p:cNvPr id="57" name="组合 56"/>
          <p:cNvGrpSpPr/>
          <p:nvPr/>
        </p:nvGrpSpPr>
        <p:grpSpPr>
          <a:xfrm>
            <a:off x="4492187" y="1124402"/>
            <a:ext cx="3970779" cy="3378708"/>
            <a:chOff x="4739837" y="686252"/>
            <a:chExt cx="3970779" cy="3378708"/>
          </a:xfrm>
        </p:grpSpPr>
        <p:grpSp>
          <p:nvGrpSpPr>
            <p:cNvPr id="55" name="组合 54"/>
            <p:cNvGrpSpPr/>
            <p:nvPr/>
          </p:nvGrpSpPr>
          <p:grpSpPr>
            <a:xfrm>
              <a:off x="4739837" y="686252"/>
              <a:ext cx="3970779" cy="3378708"/>
              <a:chOff x="4739837" y="1181552"/>
              <a:chExt cx="3970779" cy="3378708"/>
            </a:xfrm>
          </p:grpSpPr>
          <p:grpSp>
            <p:nvGrpSpPr>
              <p:cNvPr id="4" name="组合 3"/>
              <p:cNvGrpSpPr>
                <a:grpSpLocks noChangeAspect="1"/>
              </p:cNvGrpSpPr>
              <p:nvPr/>
            </p:nvGrpSpPr>
            <p:grpSpPr>
              <a:xfrm>
                <a:off x="4739837" y="1181552"/>
                <a:ext cx="3970779" cy="3378708"/>
                <a:chOff x="1881188" y="1325563"/>
                <a:chExt cx="5514975" cy="4692650"/>
              </a:xfrm>
            </p:grpSpPr>
            <p:grpSp>
              <p:nvGrpSpPr>
                <p:cNvPr id="5" name="Group 2"/>
                <p:cNvGrpSpPr/>
                <p:nvPr/>
              </p:nvGrpSpPr>
              <p:grpSpPr bwMode="auto">
                <a:xfrm>
                  <a:off x="4197350" y="1744663"/>
                  <a:ext cx="893763" cy="839787"/>
                  <a:chOff x="2644" y="2841"/>
                  <a:chExt cx="563" cy="529"/>
                </a:xfrm>
              </p:grpSpPr>
              <p:sp>
                <p:nvSpPr>
                  <p:cNvPr id="50" name="AutoShape 3"/>
                  <p:cNvSpPr>
                    <a:spLocks noChangeArrowheads="1"/>
                  </p:cNvSpPr>
                  <p:nvPr/>
                </p:nvSpPr>
                <p:spPr bwMode="gray">
                  <a:xfrm>
                    <a:off x="2644" y="2932"/>
                    <a:ext cx="563" cy="438"/>
                  </a:xfrm>
                  <a:prstGeom prst="diamond">
                    <a:avLst/>
                  </a:prstGeom>
                  <a:solidFill>
                    <a:srgbClr val="4D4D4D"/>
                  </a:solidFill>
                  <a:ln w="9525" algn="ctr">
                    <a:miter lim="800000"/>
                  </a:ln>
                  <a:effectLst/>
                  <a:scene3d>
                    <a:camera prst="legacyObliqueBottom"/>
                    <a:lightRig rig="legacyFlat2" dir="t"/>
                  </a:scene3d>
                  <a:sp3d extrusionH="1635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51" name="AutoShape 4"/>
                  <p:cNvSpPr>
                    <a:spLocks noChangeArrowheads="1"/>
                  </p:cNvSpPr>
                  <p:nvPr/>
                </p:nvSpPr>
                <p:spPr bwMode="gray">
                  <a:xfrm>
                    <a:off x="2644" y="2888"/>
                    <a:ext cx="563" cy="439"/>
                  </a:xfrm>
                  <a:prstGeom prst="diamond">
                    <a:avLst/>
                  </a:prstGeom>
                  <a:solidFill>
                    <a:srgbClr val="969696"/>
                  </a:solidFill>
                  <a:ln w="9525" algn="ctr">
                    <a:miter lim="800000"/>
                  </a:ln>
                  <a:effectLst/>
                  <a:scene3d>
                    <a:camera prst="legacyObliqueBottom"/>
                    <a:lightRig rig="legacyFlat2" dir="t"/>
                  </a:scene3d>
                  <a:sp3d extrusionH="163500" prstMaterial="legacyMatte">
                    <a:bevelT w="13500" h="13500" prst="angle"/>
                    <a:bevelB w="13500" h="13500" prst="angle"/>
                    <a:extrusionClr>
                      <a:srgbClr val="96969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52" name="AutoShape 5"/>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ln>
                  <a:effectLst/>
                  <a:scene3d>
                    <a:camera prst="legacyObliqueBottom"/>
                    <a:lightRig rig="legacyFlat2" dir="t"/>
                  </a:scene3d>
                  <a:sp3d extrusionH="163500" prstMaterial="legacyMatte">
                    <a:bevelT w="13500" h="13500" prst="angle"/>
                    <a:bevelB w="13500" h="13500" prst="angle"/>
                    <a:extrusionClr>
                      <a:srgbClr val="B2B2B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grpSp>
              <p:nvGrpSpPr>
                <p:cNvPr id="6" name="Group 6"/>
                <p:cNvGrpSpPr/>
                <p:nvPr/>
              </p:nvGrpSpPr>
              <p:grpSpPr bwMode="auto">
                <a:xfrm>
                  <a:off x="4629150" y="1331913"/>
                  <a:ext cx="2767013" cy="2557462"/>
                  <a:chOff x="2897" y="845"/>
                  <a:chExt cx="1743" cy="1611"/>
                </a:xfrm>
              </p:grpSpPr>
              <p:sp>
                <p:nvSpPr>
                  <p:cNvPr id="47" name="AutoShape 7"/>
                  <p:cNvSpPr>
                    <a:spLocks noChangeArrowheads="1"/>
                  </p:cNvSpPr>
                  <p:nvPr/>
                </p:nvSpPr>
                <p:spPr bwMode="gray">
                  <a:xfrm>
                    <a:off x="2897" y="1109"/>
                    <a:ext cx="1731" cy="1347"/>
                  </a:xfrm>
                  <a:prstGeom prst="diamond">
                    <a:avLst/>
                  </a:prstGeom>
                  <a:solidFill>
                    <a:srgbClr val="FFFFCC"/>
                  </a:solidFill>
                  <a:ln w="9525" algn="ctr">
                    <a:miter lim="800000"/>
                  </a:ln>
                  <a:effectLst/>
                  <a:scene3d>
                    <a:camera prst="legacyObliqueBottom"/>
                    <a:lightRig rig="legacyFlat2" dir="t"/>
                  </a:scene3d>
                  <a:sp3d extrusionH="2270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8" name="AutoShape 8"/>
                  <p:cNvSpPr>
                    <a:spLocks noChangeArrowheads="1"/>
                  </p:cNvSpPr>
                  <p:nvPr/>
                </p:nvSpPr>
                <p:spPr bwMode="gray">
                  <a:xfrm>
                    <a:off x="2898" y="966"/>
                    <a:ext cx="1731" cy="1347"/>
                  </a:xfrm>
                  <a:prstGeom prst="diamond">
                    <a:avLst/>
                  </a:prstGeom>
                  <a:solidFill>
                    <a:srgbClr val="FFCC66"/>
                  </a:solidFill>
                  <a:ln w="9525" algn="ctr">
                    <a:miter lim="800000"/>
                  </a:ln>
                  <a:effectLst/>
                  <a:scene3d>
                    <a:camera prst="legacyObliqueBottom"/>
                    <a:lightRig rig="legacyFlat2" dir="t"/>
                  </a:scene3d>
                  <a:sp3d extrusionH="227000" prstMaterial="legacyMatte">
                    <a:bevelT w="13500" h="13500" prst="angle"/>
                    <a:bevelB w="13500" h="13500" prst="angle"/>
                    <a:extrusionClr>
                      <a:srgbClr val="FFCC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9" name="AutoShape 9"/>
                  <p:cNvSpPr>
                    <a:spLocks noChangeArrowheads="1"/>
                  </p:cNvSpPr>
                  <p:nvPr/>
                </p:nvSpPr>
                <p:spPr bwMode="gray">
                  <a:xfrm>
                    <a:off x="2909" y="845"/>
                    <a:ext cx="1731" cy="1347"/>
                  </a:xfrm>
                  <a:prstGeom prst="diamond">
                    <a:avLst/>
                  </a:prstGeom>
                  <a:gradFill rotWithShape="1">
                    <a:gsLst>
                      <a:gs pos="0">
                        <a:srgbClr val="FF9900">
                          <a:gamma/>
                          <a:shade val="66275"/>
                          <a:invGamma/>
                        </a:srgbClr>
                      </a:gs>
                      <a:gs pos="100000">
                        <a:srgbClr val="FF9900"/>
                      </a:gs>
                    </a:gsLst>
                    <a:lin ang="5400000" scaled="1"/>
                  </a:gradFill>
                  <a:ln w="9525" algn="ctr">
                    <a:miter lim="800000"/>
                  </a:ln>
                  <a:effectLst/>
                  <a:scene3d>
                    <a:camera prst="legacyObliqueBottom"/>
                    <a:lightRig rig="legacyFlat2" dir="t"/>
                  </a:scene3d>
                  <a:sp3d extrusionH="2270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grpSp>
              <p:nvGrpSpPr>
                <p:cNvPr id="7" name="Group 10"/>
                <p:cNvGrpSpPr/>
                <p:nvPr/>
              </p:nvGrpSpPr>
              <p:grpSpPr bwMode="auto">
                <a:xfrm>
                  <a:off x="1884363" y="1325563"/>
                  <a:ext cx="2767012" cy="2541587"/>
                  <a:chOff x="1179" y="849"/>
                  <a:chExt cx="1743" cy="1601"/>
                </a:xfrm>
              </p:grpSpPr>
              <p:sp>
                <p:nvSpPr>
                  <p:cNvPr id="44" name="AutoShape 11"/>
                  <p:cNvSpPr>
                    <a:spLocks noChangeArrowheads="1"/>
                  </p:cNvSpPr>
                  <p:nvPr/>
                </p:nvSpPr>
                <p:spPr bwMode="ltGray">
                  <a:xfrm>
                    <a:off x="1179" y="1103"/>
                    <a:ext cx="1731" cy="1347"/>
                  </a:xfrm>
                  <a:prstGeom prst="diamond">
                    <a:avLst/>
                  </a:prstGeom>
                  <a:solidFill>
                    <a:srgbClr val="CCECFF"/>
                  </a:solidFill>
                  <a:ln w="9525" algn="ctr">
                    <a:miter lim="800000"/>
                  </a:ln>
                  <a:effectLst/>
                  <a:scene3d>
                    <a:camera prst="legacyObliqueBottom"/>
                    <a:lightRig rig="legacyFlat2" dir="t"/>
                  </a:scene3d>
                  <a:sp3d extrusionH="227000" prstMaterial="legacyMatte">
                    <a:bevelT w="13500" h="13500" prst="angle"/>
                    <a:bevelB w="13500" h="13500" prst="angle"/>
                    <a:extrusionClr>
                      <a:srgbClr val="CCE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5" name="AutoShape 12"/>
                  <p:cNvSpPr>
                    <a:spLocks noChangeArrowheads="1"/>
                  </p:cNvSpPr>
                  <p:nvPr/>
                </p:nvSpPr>
                <p:spPr bwMode="ltGray">
                  <a:xfrm>
                    <a:off x="1180" y="970"/>
                    <a:ext cx="1731" cy="1347"/>
                  </a:xfrm>
                  <a:prstGeom prst="diamond">
                    <a:avLst/>
                  </a:prstGeom>
                  <a:solidFill>
                    <a:srgbClr val="CC99FF"/>
                  </a:solidFill>
                  <a:ln w="9525" algn="ctr">
                    <a:miter lim="800000"/>
                  </a:ln>
                  <a:effectLst/>
                  <a:scene3d>
                    <a:camera prst="legacyObliqueBottom"/>
                    <a:lightRig rig="legacyFlat2" dir="t"/>
                  </a:scene3d>
                  <a:sp3d extrusionH="227000" prstMaterial="legacyMatte">
                    <a:bevelT w="13500" h="13500" prst="angle"/>
                    <a:bevelB w="13500" h="13500" prst="angle"/>
                    <a:extrusionClr>
                      <a:srgbClr val="CC99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6" name="AutoShape 13"/>
                  <p:cNvSpPr>
                    <a:spLocks noChangeArrowheads="1"/>
                  </p:cNvSpPr>
                  <p:nvPr/>
                </p:nvSpPr>
                <p:spPr bwMode="ltGray">
                  <a:xfrm>
                    <a:off x="1191" y="849"/>
                    <a:ext cx="1731" cy="1347"/>
                  </a:xfrm>
                  <a:prstGeom prst="diamond">
                    <a:avLst/>
                  </a:prstGeom>
                  <a:gradFill rotWithShape="1">
                    <a:gsLst>
                      <a:gs pos="0">
                        <a:srgbClr val="666699">
                          <a:gamma/>
                          <a:shade val="56078"/>
                          <a:invGamma/>
                        </a:srgbClr>
                      </a:gs>
                      <a:gs pos="100000">
                        <a:srgbClr val="666699"/>
                      </a:gs>
                    </a:gsLst>
                    <a:lin ang="5400000" scaled="1"/>
                  </a:gradFill>
                  <a:ln w="9525" algn="ctr">
                    <a:miter lim="800000"/>
                  </a:ln>
                  <a:effectLst/>
                  <a:scene3d>
                    <a:camera prst="legacyObliqueBottom"/>
                    <a:lightRig rig="legacyFlat2" dir="t"/>
                  </a:scene3d>
                  <a:sp3d extrusionH="227000" prstMaterial="legacyMatte">
                    <a:bevelT w="13500" h="13500" prst="angle"/>
                    <a:bevelB w="13500" h="13500" prst="angle"/>
                    <a:extrusionClr>
                      <a:srgbClr val="66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sp>
              <p:nvSpPr>
                <p:cNvPr id="10" name="Rectangle 17"/>
                <p:cNvSpPr>
                  <a:spLocks noChangeArrowheads="1"/>
                </p:cNvSpPr>
                <p:nvPr/>
              </p:nvSpPr>
              <p:spPr bwMode="gray">
                <a:xfrm>
                  <a:off x="4281488" y="3322638"/>
                  <a:ext cx="256571" cy="55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zh-CN" sz="2000" b="1" dirty="0">
                    <a:ea typeface="宋体" panose="02010600030101010101" pitchFamily="2" charset="-122"/>
                  </a:endParaRPr>
                </a:p>
              </p:txBody>
            </p:sp>
            <p:sp>
              <p:nvSpPr>
                <p:cNvPr id="11" name="Oval 18"/>
                <p:cNvSpPr>
                  <a:spLocks noChangeArrowheads="1"/>
                </p:cNvSpPr>
                <p:nvPr/>
              </p:nvSpPr>
              <p:spPr bwMode="gray">
                <a:xfrm>
                  <a:off x="2997200" y="1643063"/>
                  <a:ext cx="558800" cy="558800"/>
                </a:xfrm>
                <a:prstGeom prst="ellipse">
                  <a:avLst/>
                </a:prstGeom>
                <a:solidFill>
                  <a:srgbClr val="CCCCFF"/>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Text Box 19"/>
                <p:cNvSpPr txBox="1">
                  <a:spLocks noChangeArrowheads="1"/>
                </p:cNvSpPr>
                <p:nvPr/>
              </p:nvSpPr>
              <p:spPr bwMode="gray">
                <a:xfrm>
                  <a:off x="2909888" y="1573742"/>
                  <a:ext cx="686175" cy="64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5F5F5F"/>
                      </a:solidFill>
                      <a:ea typeface="宋体" panose="02010600030101010101" pitchFamily="2" charset="-122"/>
                    </a:rPr>
                    <a:t>①</a:t>
                  </a:r>
                  <a:endParaRPr lang="en-US" altLang="zh-CN" sz="2400" b="1" dirty="0">
                    <a:solidFill>
                      <a:srgbClr val="5F5F5F"/>
                    </a:solidFill>
                    <a:ea typeface="宋体" panose="02010600030101010101" pitchFamily="2" charset="-122"/>
                  </a:endParaRPr>
                </a:p>
              </p:txBody>
            </p:sp>
            <p:sp>
              <p:nvSpPr>
                <p:cNvPr id="13" name="Oval 20"/>
                <p:cNvSpPr>
                  <a:spLocks noChangeArrowheads="1"/>
                </p:cNvSpPr>
                <p:nvPr/>
              </p:nvSpPr>
              <p:spPr bwMode="black">
                <a:xfrm>
                  <a:off x="5741988" y="1643063"/>
                  <a:ext cx="558800" cy="558800"/>
                </a:xfrm>
                <a:prstGeom prst="ellipse">
                  <a:avLst/>
                </a:prstGeom>
                <a:solidFill>
                  <a:srgbClr val="FFCC99"/>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Text Box 21"/>
                <p:cNvSpPr txBox="1">
                  <a:spLocks noChangeArrowheads="1"/>
                </p:cNvSpPr>
                <p:nvPr/>
              </p:nvSpPr>
              <p:spPr bwMode="white">
                <a:xfrm>
                  <a:off x="5660044" y="1576106"/>
                  <a:ext cx="686175" cy="64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5F5F5F"/>
                      </a:solidFill>
                      <a:ea typeface="宋体" panose="02010600030101010101" pitchFamily="2" charset="-122"/>
                    </a:rPr>
                    <a:t>②</a:t>
                  </a:r>
                  <a:endParaRPr lang="en-US" altLang="zh-CN" sz="2400" b="1" dirty="0">
                    <a:solidFill>
                      <a:srgbClr val="5F5F5F"/>
                    </a:solidFill>
                    <a:ea typeface="宋体" panose="02010600030101010101" pitchFamily="2" charset="-122"/>
                  </a:endParaRPr>
                </a:p>
              </p:txBody>
            </p:sp>
            <p:grpSp>
              <p:nvGrpSpPr>
                <p:cNvPr id="16" name="Group 23"/>
                <p:cNvGrpSpPr/>
                <p:nvPr/>
              </p:nvGrpSpPr>
              <p:grpSpPr bwMode="auto">
                <a:xfrm>
                  <a:off x="6070600" y="3203575"/>
                  <a:ext cx="893763" cy="839788"/>
                  <a:chOff x="2644" y="2841"/>
                  <a:chExt cx="563" cy="529"/>
                </a:xfrm>
              </p:grpSpPr>
              <p:sp>
                <p:nvSpPr>
                  <p:cNvPr id="39" name="AutoShape 24"/>
                  <p:cNvSpPr>
                    <a:spLocks noChangeArrowheads="1"/>
                  </p:cNvSpPr>
                  <p:nvPr/>
                </p:nvSpPr>
                <p:spPr bwMode="gray">
                  <a:xfrm>
                    <a:off x="2644" y="2932"/>
                    <a:ext cx="563" cy="438"/>
                  </a:xfrm>
                  <a:prstGeom prst="diamond">
                    <a:avLst/>
                  </a:prstGeom>
                  <a:solidFill>
                    <a:srgbClr val="4D4D4D"/>
                  </a:solidFill>
                  <a:ln w="9525" algn="ctr">
                    <a:miter lim="800000"/>
                  </a:ln>
                  <a:effectLst/>
                  <a:scene3d>
                    <a:camera prst="legacyObliqueBottom"/>
                    <a:lightRig rig="legacyFlat2" dir="t"/>
                  </a:scene3d>
                  <a:sp3d extrusionH="1635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2" name="AutoShape 25"/>
                  <p:cNvSpPr>
                    <a:spLocks noChangeArrowheads="1"/>
                  </p:cNvSpPr>
                  <p:nvPr/>
                </p:nvSpPr>
                <p:spPr bwMode="gray">
                  <a:xfrm>
                    <a:off x="2644" y="2888"/>
                    <a:ext cx="563" cy="439"/>
                  </a:xfrm>
                  <a:prstGeom prst="diamond">
                    <a:avLst/>
                  </a:prstGeom>
                  <a:solidFill>
                    <a:srgbClr val="969696"/>
                  </a:solidFill>
                  <a:ln w="9525" algn="ctr">
                    <a:miter lim="800000"/>
                  </a:ln>
                  <a:effectLst/>
                  <a:scene3d>
                    <a:camera prst="legacyObliqueBottom"/>
                    <a:lightRig rig="legacyFlat2" dir="t"/>
                  </a:scene3d>
                  <a:sp3d extrusionH="163500" prstMaterial="legacyMatte">
                    <a:bevelT w="13500" h="13500" prst="angle"/>
                    <a:bevelB w="13500" h="13500" prst="angle"/>
                    <a:extrusionClr>
                      <a:srgbClr val="96969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43" name="AutoShape 26"/>
                  <p:cNvSpPr>
                    <a:spLocks noChangeArrowheads="1"/>
                  </p:cNvSpPr>
                  <p:nvPr/>
                </p:nvSpPr>
                <p:spPr bwMode="gray">
                  <a:xfrm>
                    <a:off x="2644" y="2841"/>
                    <a:ext cx="563" cy="438"/>
                  </a:xfrm>
                  <a:prstGeom prst="diamond">
                    <a:avLst/>
                  </a:prstGeom>
                  <a:gradFill rotWithShape="1">
                    <a:gsLst>
                      <a:gs pos="0">
                        <a:srgbClr val="B2B2B2"/>
                      </a:gs>
                      <a:gs pos="100000">
                        <a:srgbClr val="B2B2B2">
                          <a:gamma/>
                          <a:tint val="93725"/>
                          <a:invGamma/>
                        </a:srgbClr>
                      </a:gs>
                    </a:gsLst>
                    <a:lin ang="5400000" scaled="1"/>
                  </a:gradFill>
                  <a:ln w="9525" algn="ctr">
                    <a:miter lim="800000"/>
                  </a:ln>
                  <a:effectLst/>
                  <a:scene3d>
                    <a:camera prst="legacyObliqueBottom"/>
                    <a:lightRig rig="legacyFlat2" dir="t"/>
                  </a:scene3d>
                  <a:sp3d extrusionH="163500" prstMaterial="legacyMatte">
                    <a:bevelT w="13500" h="13500" prst="angle"/>
                    <a:bevelB w="13500" h="13500" prst="angle"/>
                    <a:extrusionClr>
                      <a:srgbClr val="B2B2B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grpSp>
              <p:nvGrpSpPr>
                <p:cNvPr id="17" name="Group 27"/>
                <p:cNvGrpSpPr/>
                <p:nvPr/>
              </p:nvGrpSpPr>
              <p:grpSpPr bwMode="auto">
                <a:xfrm>
                  <a:off x="4629150" y="3470275"/>
                  <a:ext cx="2767013" cy="2547938"/>
                  <a:chOff x="2916" y="2200"/>
                  <a:chExt cx="1743" cy="1605"/>
                </a:xfrm>
              </p:grpSpPr>
              <p:sp>
                <p:nvSpPr>
                  <p:cNvPr id="36" name="AutoShape 28"/>
                  <p:cNvSpPr>
                    <a:spLocks noChangeArrowheads="1"/>
                  </p:cNvSpPr>
                  <p:nvPr/>
                </p:nvSpPr>
                <p:spPr bwMode="gray">
                  <a:xfrm>
                    <a:off x="2916" y="2458"/>
                    <a:ext cx="1731" cy="1347"/>
                  </a:xfrm>
                  <a:prstGeom prst="diamond">
                    <a:avLst/>
                  </a:prstGeom>
                  <a:solidFill>
                    <a:srgbClr val="CCFFFF"/>
                  </a:solidFill>
                  <a:ln w="9525" algn="ctr">
                    <a:miter lim="800000"/>
                  </a:ln>
                  <a:effectLst/>
                  <a:scene3d>
                    <a:camera prst="legacyObliqueBottom"/>
                    <a:lightRig rig="legacyFlat2" dir="t"/>
                  </a:scene3d>
                  <a:sp3d extrusionH="2270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7" name="AutoShape 29"/>
                  <p:cNvSpPr>
                    <a:spLocks noChangeArrowheads="1"/>
                  </p:cNvSpPr>
                  <p:nvPr/>
                </p:nvSpPr>
                <p:spPr bwMode="gray">
                  <a:xfrm>
                    <a:off x="2917" y="2328"/>
                    <a:ext cx="1731" cy="1347"/>
                  </a:xfrm>
                  <a:prstGeom prst="diamond">
                    <a:avLst/>
                  </a:prstGeom>
                  <a:solidFill>
                    <a:srgbClr val="33CCFF"/>
                  </a:solidFill>
                  <a:ln w="9525" algn="ctr">
                    <a:miter lim="800000"/>
                  </a:ln>
                  <a:effectLst/>
                  <a:scene3d>
                    <a:camera prst="legacyObliqueBottom"/>
                    <a:lightRig rig="legacyFlat2" dir="t"/>
                  </a:scene3d>
                  <a:sp3d extrusionH="227000" prstMaterial="legacyMatte">
                    <a:bevelT w="13500" h="13500" prst="angle"/>
                    <a:bevelB w="13500" h="13500" prst="angle"/>
                    <a:extrusionClr>
                      <a:srgbClr val="33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8" name="AutoShape 30"/>
                  <p:cNvSpPr>
                    <a:spLocks noChangeArrowheads="1"/>
                  </p:cNvSpPr>
                  <p:nvPr/>
                </p:nvSpPr>
                <p:spPr bwMode="gray">
                  <a:xfrm>
                    <a:off x="2928" y="2200"/>
                    <a:ext cx="1731" cy="1347"/>
                  </a:xfrm>
                  <a:prstGeom prst="diamond">
                    <a:avLst/>
                  </a:prstGeom>
                  <a:gradFill rotWithShape="1">
                    <a:gsLst>
                      <a:gs pos="0">
                        <a:srgbClr val="0099CC">
                          <a:gamma/>
                          <a:shade val="66275"/>
                          <a:invGamma/>
                        </a:srgbClr>
                      </a:gs>
                      <a:gs pos="100000">
                        <a:srgbClr val="0099CC"/>
                      </a:gs>
                    </a:gsLst>
                    <a:lin ang="5400000" scaled="1"/>
                  </a:gradFill>
                  <a:ln w="9525" algn="ctr">
                    <a:miter lim="800000"/>
                  </a:ln>
                  <a:effectLst/>
                  <a:scene3d>
                    <a:camera prst="legacyObliqueBottom"/>
                    <a:lightRig rig="legacyFlat2" dir="t"/>
                  </a:scene3d>
                  <a:sp3d extrusionH="227000" prstMaterial="legacyMatte">
                    <a:bevelT w="13500" h="13500" prst="angle"/>
                    <a:bevelB w="13500" h="13500" prst="angle"/>
                    <a:extrusionClr>
                      <a:srgbClr val="0099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sp>
              <p:nvSpPr>
                <p:cNvPr id="18" name="Rectangle 31"/>
                <p:cNvSpPr>
                  <a:spLocks noChangeArrowheads="1"/>
                </p:cNvSpPr>
                <p:nvPr/>
              </p:nvSpPr>
              <p:spPr bwMode="gray">
                <a:xfrm>
                  <a:off x="4961468" y="4477280"/>
                  <a:ext cx="2251331" cy="470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chemeClr val="bg1"/>
                      </a:solidFill>
                      <a:ea typeface="宋体" panose="02010600030101010101" pitchFamily="2" charset="-122"/>
                    </a:rPr>
                    <a:t>符合法律、法规</a:t>
                  </a:r>
                  <a:endParaRPr lang="en-US" altLang="zh-CN" sz="1600" b="1" dirty="0">
                    <a:solidFill>
                      <a:schemeClr val="bg1"/>
                    </a:solidFill>
                    <a:ea typeface="宋体" panose="02010600030101010101" pitchFamily="2" charset="-122"/>
                  </a:endParaRPr>
                </a:p>
              </p:txBody>
            </p:sp>
            <p:sp>
              <p:nvSpPr>
                <p:cNvPr id="19" name="Oval 32"/>
                <p:cNvSpPr>
                  <a:spLocks noChangeArrowheads="1"/>
                </p:cNvSpPr>
                <p:nvPr/>
              </p:nvSpPr>
              <p:spPr bwMode="gray">
                <a:xfrm>
                  <a:off x="5727700" y="3852863"/>
                  <a:ext cx="558800" cy="558800"/>
                </a:xfrm>
                <a:prstGeom prst="ellipse">
                  <a:avLst/>
                </a:prstGeom>
                <a:solidFill>
                  <a:srgbClr val="CCFFFF">
                    <a:alpha val="80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Text Box 33"/>
                <p:cNvSpPr txBox="1">
                  <a:spLocks noChangeArrowheads="1"/>
                </p:cNvSpPr>
                <p:nvPr/>
              </p:nvSpPr>
              <p:spPr bwMode="gray">
                <a:xfrm>
                  <a:off x="5666317" y="3814763"/>
                  <a:ext cx="686175" cy="64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5F5F5F"/>
                      </a:solidFill>
                      <a:ea typeface="宋体" panose="02010600030101010101" pitchFamily="2" charset="-122"/>
                    </a:rPr>
                    <a:t>④</a:t>
                  </a:r>
                  <a:endParaRPr lang="en-US" altLang="zh-CN" sz="2400" b="1" dirty="0">
                    <a:solidFill>
                      <a:srgbClr val="5F5F5F"/>
                    </a:solidFill>
                    <a:ea typeface="宋体" panose="02010600030101010101" pitchFamily="2" charset="-122"/>
                  </a:endParaRPr>
                </a:p>
              </p:txBody>
            </p:sp>
            <p:grpSp>
              <p:nvGrpSpPr>
                <p:cNvPr id="21" name="Group 34"/>
                <p:cNvGrpSpPr/>
                <p:nvPr/>
              </p:nvGrpSpPr>
              <p:grpSpPr bwMode="auto">
                <a:xfrm>
                  <a:off x="2333625" y="3203575"/>
                  <a:ext cx="893763" cy="839788"/>
                  <a:chOff x="2644" y="2841"/>
                  <a:chExt cx="563" cy="529"/>
                </a:xfrm>
              </p:grpSpPr>
              <p:sp>
                <p:nvSpPr>
                  <p:cNvPr id="33" name="AutoShape 35"/>
                  <p:cNvSpPr>
                    <a:spLocks noChangeArrowheads="1"/>
                  </p:cNvSpPr>
                  <p:nvPr/>
                </p:nvSpPr>
                <p:spPr bwMode="gray">
                  <a:xfrm>
                    <a:off x="2644" y="2932"/>
                    <a:ext cx="563" cy="438"/>
                  </a:xfrm>
                  <a:prstGeom prst="diamond">
                    <a:avLst/>
                  </a:prstGeom>
                  <a:solidFill>
                    <a:srgbClr val="4D4D4D"/>
                  </a:solidFill>
                  <a:ln w="9525" algn="ctr">
                    <a:miter lim="800000"/>
                  </a:ln>
                  <a:effectLst/>
                  <a:scene3d>
                    <a:camera prst="legacyObliqueBottom"/>
                    <a:lightRig rig="legacyFlat2" dir="t"/>
                  </a:scene3d>
                  <a:sp3d extrusionH="1635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4" name="AutoShape 36"/>
                  <p:cNvSpPr>
                    <a:spLocks noChangeArrowheads="1"/>
                  </p:cNvSpPr>
                  <p:nvPr/>
                </p:nvSpPr>
                <p:spPr bwMode="gray">
                  <a:xfrm>
                    <a:off x="2644" y="2888"/>
                    <a:ext cx="563" cy="439"/>
                  </a:xfrm>
                  <a:prstGeom prst="diamond">
                    <a:avLst/>
                  </a:prstGeom>
                  <a:solidFill>
                    <a:srgbClr val="969696"/>
                  </a:solidFill>
                  <a:ln w="9525" algn="ctr">
                    <a:miter lim="800000"/>
                  </a:ln>
                  <a:effectLst/>
                  <a:scene3d>
                    <a:camera prst="legacyObliqueBottom"/>
                    <a:lightRig rig="legacyFlat2" dir="t"/>
                  </a:scene3d>
                  <a:sp3d extrusionH="163500" prstMaterial="legacyMatte">
                    <a:bevelT w="13500" h="13500" prst="angle"/>
                    <a:bevelB w="13500" h="13500" prst="angle"/>
                    <a:extrusionClr>
                      <a:srgbClr val="96969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5" name="AutoShape 37"/>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ln>
                  <a:effectLst/>
                  <a:scene3d>
                    <a:camera prst="legacyObliqueBottom"/>
                    <a:lightRig rig="legacyFlat2" dir="t"/>
                  </a:scene3d>
                  <a:sp3d extrusionH="163500" prstMaterial="legacyMatte">
                    <a:bevelT w="13500" h="13500" prst="angle"/>
                    <a:bevelB w="13500" h="13500" prst="angle"/>
                    <a:extrusionClr>
                      <a:srgbClr val="B2B2B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grpSp>
              <p:nvGrpSpPr>
                <p:cNvPr id="22" name="Group 38"/>
                <p:cNvGrpSpPr/>
                <p:nvPr/>
              </p:nvGrpSpPr>
              <p:grpSpPr bwMode="auto">
                <a:xfrm>
                  <a:off x="1881188" y="3467100"/>
                  <a:ext cx="2767012" cy="2538413"/>
                  <a:chOff x="1185" y="2206"/>
                  <a:chExt cx="1743" cy="1599"/>
                </a:xfrm>
              </p:grpSpPr>
              <p:sp>
                <p:nvSpPr>
                  <p:cNvPr id="30" name="AutoShape 39"/>
                  <p:cNvSpPr>
                    <a:spLocks noChangeArrowheads="1"/>
                  </p:cNvSpPr>
                  <p:nvPr/>
                </p:nvSpPr>
                <p:spPr bwMode="gray">
                  <a:xfrm>
                    <a:off x="1185" y="2458"/>
                    <a:ext cx="1731" cy="1347"/>
                  </a:xfrm>
                  <a:prstGeom prst="diamond">
                    <a:avLst/>
                  </a:prstGeom>
                  <a:solidFill>
                    <a:srgbClr val="CCFFCC"/>
                  </a:solidFill>
                  <a:ln w="9525" algn="ctr">
                    <a:miter lim="800000"/>
                  </a:ln>
                  <a:effectLst/>
                  <a:scene3d>
                    <a:camera prst="legacyObliqueBottom"/>
                    <a:lightRig rig="legacyFlat2" dir="t"/>
                  </a:scene3d>
                  <a:sp3d extrusionH="227000" prstMaterial="legacyMatte">
                    <a:bevelT w="13500" h="13500" prst="angle"/>
                    <a:bevelB w="13500" h="13500" prst="angle"/>
                    <a:extrusionClr>
                      <a:srgbClr val="CC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1" name="AutoShape 40"/>
                  <p:cNvSpPr>
                    <a:spLocks noChangeArrowheads="1"/>
                  </p:cNvSpPr>
                  <p:nvPr/>
                </p:nvSpPr>
                <p:spPr bwMode="gray">
                  <a:xfrm>
                    <a:off x="1186" y="2327"/>
                    <a:ext cx="1731" cy="1347"/>
                  </a:xfrm>
                  <a:prstGeom prst="diamond">
                    <a:avLst/>
                  </a:prstGeom>
                  <a:solidFill>
                    <a:srgbClr val="66FF66"/>
                  </a:solidFill>
                  <a:ln w="9525" algn="ctr">
                    <a:miter lim="800000"/>
                  </a:ln>
                  <a:effectLst/>
                  <a:scene3d>
                    <a:camera prst="legacyObliqueBottom"/>
                    <a:lightRig rig="legacyFlat2" dir="t"/>
                  </a:scene3d>
                  <a:sp3d extrusionH="227000" prstMaterial="legacyMatte">
                    <a:bevelT w="13500" h="13500" prst="angle"/>
                    <a:bevelB w="13500" h="13500" prst="angle"/>
                    <a:extrusionClr>
                      <a:srgbClr val="66FF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32" name="AutoShape 41"/>
                  <p:cNvSpPr>
                    <a:spLocks noChangeArrowheads="1"/>
                  </p:cNvSpPr>
                  <p:nvPr/>
                </p:nvSpPr>
                <p:spPr bwMode="gray">
                  <a:xfrm>
                    <a:off x="1197" y="2206"/>
                    <a:ext cx="1731" cy="1347"/>
                  </a:xfrm>
                  <a:prstGeom prst="diamond">
                    <a:avLst/>
                  </a:prstGeom>
                  <a:gradFill rotWithShape="1">
                    <a:gsLst>
                      <a:gs pos="0">
                        <a:srgbClr val="00CC66">
                          <a:gamma/>
                          <a:shade val="76078"/>
                          <a:invGamma/>
                        </a:srgbClr>
                      </a:gs>
                      <a:gs pos="100000">
                        <a:srgbClr val="00CC66"/>
                      </a:gs>
                    </a:gsLst>
                    <a:lin ang="5400000" scaled="1"/>
                  </a:gradFill>
                  <a:ln w="9525" algn="ctr">
                    <a:miter lim="800000"/>
                  </a:ln>
                  <a:effectLst/>
                  <a:scene3d>
                    <a:camera prst="legacyObliqueBottom"/>
                    <a:lightRig rig="legacyFlat2" dir="t"/>
                  </a:scene3d>
                  <a:sp3d extrusionH="227000" prstMaterial="legacyMatte">
                    <a:bevelT w="13500" h="13500" prst="angle"/>
                    <a:bevelB w="13500" h="13500" prst="angle"/>
                    <a:extrusionClr>
                      <a:srgbClr val="00CC6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sp>
              <p:nvSpPr>
                <p:cNvPr id="24" name="Oval 43"/>
                <p:cNvSpPr>
                  <a:spLocks noChangeArrowheads="1"/>
                </p:cNvSpPr>
                <p:nvPr/>
              </p:nvSpPr>
              <p:spPr bwMode="gray">
                <a:xfrm>
                  <a:off x="2997200" y="3852863"/>
                  <a:ext cx="558800" cy="558800"/>
                </a:xfrm>
                <a:prstGeom prst="ellipse">
                  <a:avLst/>
                </a:prstGeom>
                <a:solidFill>
                  <a:srgbClr val="CCFFCC">
                    <a:alpha val="70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Text Box 44"/>
                <p:cNvSpPr txBox="1">
                  <a:spLocks noChangeArrowheads="1"/>
                </p:cNvSpPr>
                <p:nvPr/>
              </p:nvSpPr>
              <p:spPr bwMode="gray">
                <a:xfrm>
                  <a:off x="2929467" y="3793067"/>
                  <a:ext cx="686175" cy="64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5F5F5F"/>
                      </a:solidFill>
                      <a:ea typeface="宋体" panose="02010600030101010101" pitchFamily="2" charset="-122"/>
                    </a:rPr>
                    <a:t>③</a:t>
                  </a:r>
                  <a:endParaRPr lang="en-US" altLang="zh-CN" sz="2400" b="1" dirty="0">
                    <a:solidFill>
                      <a:srgbClr val="5F5F5F"/>
                    </a:solidFill>
                    <a:ea typeface="宋体" panose="02010600030101010101" pitchFamily="2" charset="-122"/>
                  </a:endParaRPr>
                </a:p>
              </p:txBody>
            </p:sp>
            <p:grpSp>
              <p:nvGrpSpPr>
                <p:cNvPr id="26" name="Group 45"/>
                <p:cNvGrpSpPr/>
                <p:nvPr/>
              </p:nvGrpSpPr>
              <p:grpSpPr bwMode="auto">
                <a:xfrm>
                  <a:off x="4197350" y="4657725"/>
                  <a:ext cx="893763" cy="839788"/>
                  <a:chOff x="2644" y="2841"/>
                  <a:chExt cx="563" cy="529"/>
                </a:xfrm>
              </p:grpSpPr>
              <p:sp>
                <p:nvSpPr>
                  <p:cNvPr id="27" name="AutoShape 46"/>
                  <p:cNvSpPr>
                    <a:spLocks noChangeArrowheads="1"/>
                  </p:cNvSpPr>
                  <p:nvPr/>
                </p:nvSpPr>
                <p:spPr bwMode="gray">
                  <a:xfrm>
                    <a:off x="2644" y="2932"/>
                    <a:ext cx="563" cy="438"/>
                  </a:xfrm>
                  <a:prstGeom prst="diamond">
                    <a:avLst/>
                  </a:prstGeom>
                  <a:solidFill>
                    <a:srgbClr val="4D4D4D"/>
                  </a:solidFill>
                  <a:ln w="9525" algn="ctr">
                    <a:miter lim="800000"/>
                  </a:ln>
                  <a:effectLst/>
                  <a:scene3d>
                    <a:camera prst="legacyObliqueBottom"/>
                    <a:lightRig rig="legacyFlat2" dir="t"/>
                  </a:scene3d>
                  <a:sp3d extrusionH="163500" prstMaterial="legacyMatte">
                    <a:bevelT w="13500" h="13500" prst="angle"/>
                    <a:bevelB w="13500" h="13500" prst="angle"/>
                    <a:extrusionClr>
                      <a:srgbClr val="4D4D4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28" name="AutoShape 47"/>
                  <p:cNvSpPr>
                    <a:spLocks noChangeArrowheads="1"/>
                  </p:cNvSpPr>
                  <p:nvPr/>
                </p:nvSpPr>
                <p:spPr bwMode="gray">
                  <a:xfrm>
                    <a:off x="2644" y="2888"/>
                    <a:ext cx="563" cy="439"/>
                  </a:xfrm>
                  <a:prstGeom prst="diamond">
                    <a:avLst/>
                  </a:prstGeom>
                  <a:solidFill>
                    <a:srgbClr val="969696"/>
                  </a:solidFill>
                  <a:ln w="9525" algn="ctr">
                    <a:miter lim="800000"/>
                  </a:ln>
                  <a:effectLst/>
                  <a:scene3d>
                    <a:camera prst="legacyObliqueBottom"/>
                    <a:lightRig rig="legacyFlat2" dir="t"/>
                  </a:scene3d>
                  <a:sp3d extrusionH="163500" prstMaterial="legacyMatte">
                    <a:bevelT w="13500" h="13500" prst="angle"/>
                    <a:bevelB w="13500" h="13500" prst="angle"/>
                    <a:extrusionClr>
                      <a:srgbClr val="969696"/>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29" name="AutoShape 48"/>
                  <p:cNvSpPr>
                    <a:spLocks noChangeArrowheads="1"/>
                  </p:cNvSpPr>
                  <p:nvPr/>
                </p:nvSpPr>
                <p:spPr bwMode="gray">
                  <a:xfrm>
                    <a:off x="2644" y="2841"/>
                    <a:ext cx="563" cy="438"/>
                  </a:xfrm>
                  <a:prstGeom prst="diamond">
                    <a:avLst/>
                  </a:prstGeom>
                  <a:gradFill rotWithShape="1">
                    <a:gsLst>
                      <a:gs pos="0">
                        <a:srgbClr val="B2B2B2"/>
                      </a:gs>
                      <a:gs pos="100000">
                        <a:srgbClr val="B2B2B2">
                          <a:gamma/>
                          <a:shade val="96078"/>
                          <a:invGamma/>
                        </a:srgbClr>
                      </a:gs>
                    </a:gsLst>
                    <a:lin ang="5400000" scaled="1"/>
                  </a:gradFill>
                  <a:ln w="9525" algn="ctr">
                    <a:miter lim="800000"/>
                  </a:ln>
                  <a:effectLst/>
                  <a:scene3d>
                    <a:camera prst="legacyObliqueBottom"/>
                    <a:lightRig rig="legacyFlat2" dir="t"/>
                  </a:scene3d>
                  <a:sp3d extrusionH="163500" prstMaterial="legacyMatte">
                    <a:bevelT w="13500" h="13500" prst="angle"/>
                    <a:bevelB w="13500" h="13500" prst="angle"/>
                    <a:extrusionClr>
                      <a:srgbClr val="B2B2B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grpSp>
          <p:sp>
            <p:nvSpPr>
              <p:cNvPr id="3" name="矩形 2"/>
              <p:cNvSpPr/>
              <p:nvPr/>
            </p:nvSpPr>
            <p:spPr>
              <a:xfrm>
                <a:off x="4760192" y="1826061"/>
                <a:ext cx="2045753" cy="584775"/>
              </a:xfrm>
              <a:prstGeom prst="rect">
                <a:avLst/>
              </a:prstGeom>
            </p:spPr>
            <p:txBody>
              <a:bodyPr wrap="none">
                <a:spAutoFit/>
              </a:bodyPr>
              <a:lstStyle/>
              <a:p>
                <a:pPr algn="ctr"/>
                <a:r>
                  <a:rPr lang="zh-CN" altLang="zh-CN" sz="1600" b="1" dirty="0">
                    <a:solidFill>
                      <a:schemeClr val="bg1"/>
                    </a:solidFill>
                  </a:rPr>
                  <a:t>独立可靠的存储介质</a:t>
                </a:r>
                <a:endParaRPr lang="en-US" altLang="zh-CN" sz="1600" b="1" dirty="0">
                  <a:solidFill>
                    <a:schemeClr val="bg1"/>
                  </a:solidFill>
                </a:endParaRPr>
              </a:p>
              <a:p>
                <a:pPr algn="ctr"/>
                <a:r>
                  <a:rPr lang="zh-CN" altLang="en-US" sz="1600" b="1" dirty="0">
                    <a:solidFill>
                      <a:schemeClr val="bg1"/>
                    </a:solidFill>
                  </a:rPr>
                  <a:t>双方共同签封</a:t>
                </a:r>
              </a:p>
            </p:txBody>
          </p:sp>
          <p:sp>
            <p:nvSpPr>
              <p:cNvPr id="53" name="矩形 52"/>
              <p:cNvSpPr/>
              <p:nvPr/>
            </p:nvSpPr>
            <p:spPr>
              <a:xfrm>
                <a:off x="6788138" y="1811648"/>
                <a:ext cx="1838966" cy="584775"/>
              </a:xfrm>
              <a:prstGeom prst="rect">
                <a:avLst/>
              </a:prstGeom>
            </p:spPr>
            <p:txBody>
              <a:bodyPr wrap="none">
                <a:spAutoFit/>
              </a:bodyPr>
              <a:lstStyle/>
              <a:p>
                <a:pPr algn="ctr"/>
                <a:r>
                  <a:rPr lang="zh-CN" altLang="zh-CN" sz="1600" b="1">
                    <a:solidFill>
                      <a:schemeClr val="bg1"/>
                    </a:solidFill>
                  </a:rPr>
                  <a:t>可在原系统内读取</a:t>
                </a:r>
                <a:endParaRPr lang="en-US" altLang="zh-CN" sz="1600" b="1">
                  <a:solidFill>
                    <a:schemeClr val="bg1"/>
                  </a:solidFill>
                </a:endParaRPr>
              </a:p>
              <a:p>
                <a:pPr algn="ctr"/>
                <a:r>
                  <a:rPr lang="zh-CN" altLang="zh-CN" sz="1600" b="1">
                    <a:solidFill>
                      <a:schemeClr val="bg1"/>
                    </a:solidFill>
                  </a:rPr>
                  <a:t>但不可修改</a:t>
                </a:r>
                <a:endParaRPr lang="zh-CN" altLang="en-US" sz="1600" b="1" dirty="0">
                  <a:solidFill>
                    <a:schemeClr val="bg1"/>
                  </a:solidFill>
                </a:endParaRPr>
              </a:p>
            </p:txBody>
          </p:sp>
          <p:sp>
            <p:nvSpPr>
              <p:cNvPr id="54" name="矩形 53"/>
              <p:cNvSpPr/>
              <p:nvPr/>
            </p:nvSpPr>
            <p:spPr>
              <a:xfrm>
                <a:off x="4857181" y="3349876"/>
                <a:ext cx="1749356" cy="461665"/>
              </a:xfrm>
              <a:prstGeom prst="rect">
                <a:avLst/>
              </a:prstGeom>
            </p:spPr>
            <p:txBody>
              <a:bodyPr wrap="square">
                <a:spAutoFit/>
              </a:bodyPr>
              <a:lstStyle/>
              <a:p>
                <a:pPr algn="ctr"/>
                <a:r>
                  <a:rPr lang="zh-CN" altLang="zh-CN" sz="1200" b="1" dirty="0">
                    <a:solidFill>
                      <a:schemeClr val="bg1"/>
                    </a:solidFill>
                  </a:rPr>
                  <a:t>操作痕迹</a:t>
                </a:r>
                <a:r>
                  <a:rPr lang="zh-CN" altLang="en-US" sz="1200" b="1" dirty="0">
                    <a:solidFill>
                      <a:schemeClr val="bg1"/>
                    </a:solidFill>
                  </a:rPr>
                  <a:t>、</a:t>
                </a:r>
                <a:r>
                  <a:rPr lang="zh-CN" altLang="zh-CN" sz="1200" b="1" dirty="0">
                    <a:solidFill>
                      <a:schemeClr val="bg1"/>
                    </a:solidFill>
                  </a:rPr>
                  <a:t>时间、人员</a:t>
                </a:r>
                <a:endParaRPr lang="en-US" altLang="zh-CN" sz="1200" b="1" dirty="0">
                  <a:solidFill>
                    <a:schemeClr val="bg1"/>
                  </a:solidFill>
                </a:endParaRPr>
              </a:p>
              <a:p>
                <a:pPr algn="ctr"/>
                <a:r>
                  <a:rPr lang="zh-CN" altLang="zh-CN" sz="1200" b="1" dirty="0">
                    <a:solidFill>
                      <a:schemeClr val="bg1"/>
                    </a:solidFill>
                  </a:rPr>
                  <a:t>信息可查询、可追溯</a:t>
                </a:r>
                <a:endParaRPr lang="zh-CN" altLang="en-US" sz="1200" b="1" dirty="0">
                  <a:solidFill>
                    <a:schemeClr val="bg1"/>
                  </a:solidFill>
                </a:endParaRPr>
              </a:p>
            </p:txBody>
          </p:sp>
        </p:grpSp>
        <p:sp>
          <p:nvSpPr>
            <p:cNvPr id="56" name="矩形 55"/>
            <p:cNvSpPr/>
            <p:nvPr/>
          </p:nvSpPr>
          <p:spPr>
            <a:xfrm>
              <a:off x="6087426" y="2231481"/>
              <a:ext cx="1261884" cy="523220"/>
            </a:xfrm>
            <a:prstGeom prst="rect">
              <a:avLst/>
            </a:prstGeom>
          </p:spPr>
          <p:txBody>
            <a:bodyPr wrap="none">
              <a:spAutoFit/>
            </a:bodyPr>
            <a:lstStyle/>
            <a:p>
              <a:pPr algn="ctr"/>
              <a:r>
                <a:rPr lang="zh-CN" altLang="en-US" sz="1400" b="1" dirty="0">
                  <a:solidFill>
                    <a:srgbClr val="FF0000"/>
                  </a:solidFill>
                  <a:latin typeface="+mn-ea"/>
                </a:rPr>
                <a:t>封存电子病历</a:t>
              </a:r>
              <a:endParaRPr lang="en-US" altLang="zh-CN" sz="1400" b="1" dirty="0">
                <a:solidFill>
                  <a:srgbClr val="FF0000"/>
                </a:solidFill>
                <a:latin typeface="+mn-ea"/>
              </a:endParaRPr>
            </a:p>
            <a:p>
              <a:pPr algn="ctr"/>
              <a:r>
                <a:rPr lang="zh-CN" altLang="en-US" sz="1400" b="1" dirty="0">
                  <a:solidFill>
                    <a:srgbClr val="FF0000"/>
                  </a:solidFill>
                  <a:latin typeface="+mn-ea"/>
                </a:rPr>
                <a:t>具备条件</a:t>
              </a:r>
              <a:endParaRPr lang="zh-CN" altLang="en-US" sz="1400" b="1" dirty="0">
                <a:solidFill>
                  <a:srgbClr val="FF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336412" y="577913"/>
            <a:ext cx="8426587" cy="30460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三、病案的封存与启封</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（二）病案的启封</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zh-CN" altLang="zh-CN" sz="2000" dirty="0"/>
              <a:t>开启封存病历应当在签封各方在场的情况下实施</a:t>
            </a:r>
            <a:r>
              <a:rPr lang="zh-CN" altLang="en-US" sz="2000" dirty="0"/>
              <a:t>。</a:t>
            </a:r>
            <a:endParaRPr lang="en-US" altLang="zh-CN" sz="2000" dirty="0"/>
          </a:p>
          <a:p>
            <a:pPr indent="450850" latinLnBrk="1"/>
            <a:endParaRPr lang="en-US" altLang="zh-CN" dirty="0"/>
          </a:p>
          <a:p>
            <a:pPr indent="450850" latinLnBrk="1"/>
            <a:r>
              <a:rPr lang="zh-CN" altLang="en-US" dirty="0"/>
              <a:t>病历资料封存后医疗纠纷已经解决，或者患者在病历资料封存满</a:t>
            </a:r>
            <a:r>
              <a:rPr lang="en-US" altLang="zh-CN" dirty="0"/>
              <a:t>3</a:t>
            </a:r>
            <a:r>
              <a:rPr lang="zh-CN" altLang="en-US" dirty="0"/>
              <a:t>年未再提出解决医疗纠纷要求的，医疗机构可以自行启封。</a:t>
            </a:r>
          </a:p>
          <a:p>
            <a:pPr indent="447675">
              <a:lnSpc>
                <a:spcPct val="150000"/>
              </a:lnSpc>
              <a:defRPr/>
            </a:pP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第四节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755357" y="2580273"/>
            <a:ext cx="7903126"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病案管理与隐私权和个人信息保护</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187388"/>
            <a:ext cx="9174889" cy="452431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一、隐私权和病案中个人信息内容</a:t>
            </a:r>
            <a:endParaRPr lang="en-US" altLang="zh-CN" sz="2800" b="1" dirty="0"/>
          </a:p>
          <a:p>
            <a:pPr indent="447675">
              <a:lnSpc>
                <a:spcPct val="150000"/>
              </a:lnSpc>
              <a:defRPr/>
            </a:pPr>
            <a:r>
              <a:rPr lang="zh-CN" altLang="en-US" sz="2400" dirty="0">
                <a:latin typeface="黑体" panose="02010609060101010101" pitchFamily="49" charset="-122"/>
                <a:ea typeface="黑体" panose="02010609060101010101" pitchFamily="49" charset="-122"/>
              </a:rPr>
              <a:t>（一）</a:t>
            </a:r>
            <a:r>
              <a:rPr lang="zh-CN" altLang="zh-CN" sz="2400" dirty="0">
                <a:latin typeface="黑体" panose="02010609060101010101" pitchFamily="49" charset="-122"/>
                <a:ea typeface="黑体" panose="02010609060101010101" pitchFamily="49" charset="-122"/>
              </a:rPr>
              <a:t>隐私权</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r>
              <a:rPr lang="en-US" altLang="zh-CN" sz="2000" dirty="0">
                <a:latin typeface="+mn-ea"/>
              </a:rPr>
              <a:t>1.</a:t>
            </a:r>
            <a:r>
              <a:rPr lang="zh-CN" altLang="en-US" sz="2000" dirty="0">
                <a:latin typeface="+mn-ea"/>
              </a:rPr>
              <a:t>何为隐私权</a:t>
            </a:r>
            <a:endParaRPr lang="en-US" altLang="zh-CN" sz="2000" dirty="0">
              <a:latin typeface="+mn-ea"/>
            </a:endParaRPr>
          </a:p>
          <a:p>
            <a:pPr indent="447675">
              <a:lnSpc>
                <a:spcPct val="150000"/>
              </a:lnSpc>
              <a:defRPr/>
            </a:pPr>
            <a:r>
              <a:rPr lang="zh-CN" altLang="zh-CN" sz="2000" dirty="0"/>
              <a:t>隐私权是指自然人享有的对其个人的与公共利益无关的个人信息、私人活动和私有领域进行支配的一种人格权。 </a:t>
            </a:r>
            <a:endParaRPr lang="en-US" altLang="zh-CN" sz="2000" dirty="0">
              <a:latin typeface="+mn-ea"/>
            </a:endParaRPr>
          </a:p>
          <a:p>
            <a:pPr indent="447675">
              <a:lnSpc>
                <a:spcPct val="150000"/>
              </a:lnSpc>
              <a:defRPr/>
            </a:pPr>
            <a:r>
              <a:rPr lang="en-US" altLang="zh-CN" sz="2000" dirty="0"/>
              <a:t>2.</a:t>
            </a:r>
            <a:r>
              <a:rPr lang="zh-CN" altLang="en-US" sz="2000" dirty="0"/>
              <a:t>隐私权内容</a:t>
            </a:r>
            <a:endParaRPr lang="en-US" altLang="zh-CN" sz="2000" dirty="0"/>
          </a:p>
          <a:p>
            <a:pPr indent="447675">
              <a:lnSpc>
                <a:spcPct val="150000"/>
              </a:lnSpc>
              <a:defRPr/>
            </a:pPr>
            <a:r>
              <a:rPr lang="zh-CN" altLang="zh-CN" sz="2000" dirty="0"/>
              <a:t>隐私权的内容是非常广泛的，它包括了公民个人的私人活动、私人信息和个人领域。患者享有不公开自己病情、家族史、接触史、身体隐蔽部位、异常生理特征等个人生活秘密和自由的权利</a:t>
            </a:r>
            <a:r>
              <a:rPr lang="zh-CN" altLang="en-US" sz="2000" dirty="0"/>
              <a:t>。</a:t>
            </a:r>
            <a:endParaRPr lang="zh-CN" altLang="en-US"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187388"/>
            <a:ext cx="9174889" cy="6648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一、隐私权和病案中个人信息内容</a:t>
            </a:r>
            <a:endParaRPr lang="en-US" altLang="zh-CN" sz="2800" b="1" dirty="0"/>
          </a:p>
        </p:txBody>
      </p:sp>
      <p:sp>
        <p:nvSpPr>
          <p:cNvPr id="2" name="矩形 1"/>
          <p:cNvSpPr/>
          <p:nvPr/>
        </p:nvSpPr>
        <p:spPr>
          <a:xfrm>
            <a:off x="333376" y="964764"/>
            <a:ext cx="4415993" cy="1200329"/>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（二）</a:t>
            </a:r>
            <a:r>
              <a:rPr lang="zh-CN" altLang="zh-CN" sz="2400" dirty="0">
                <a:latin typeface="黑体" panose="02010609060101010101" pitchFamily="49" charset="-122"/>
                <a:ea typeface="黑体" panose="02010609060101010101" pitchFamily="49" charset="-122"/>
              </a:rPr>
              <a:t>病案中患者隐私内容</a:t>
            </a:r>
            <a:endParaRPr lang="en-US" altLang="zh-CN" sz="2400" dirty="0">
              <a:latin typeface="黑体" panose="02010609060101010101" pitchFamily="49" charset="-122"/>
              <a:ea typeface="黑体" panose="02010609060101010101" pitchFamily="49" charset="-122"/>
            </a:endParaRPr>
          </a:p>
          <a:p>
            <a:pPr indent="447675" algn="just">
              <a:lnSpc>
                <a:spcPct val="150000"/>
              </a:lnSpc>
              <a:defRPr/>
            </a:pPr>
            <a:r>
              <a:rPr lang="zh-CN" altLang="zh-CN" sz="2400" dirty="0">
                <a:latin typeface="黑体" panose="02010609060101010101" pitchFamily="49" charset="-122"/>
                <a:ea typeface="黑体" panose="02010609060101010101" pitchFamily="49" charset="-122"/>
              </a:rPr>
              <a:t> </a:t>
            </a:r>
            <a:endParaRPr lang="en-US" altLang="zh-CN" sz="2400" dirty="0">
              <a:latin typeface="黑体" panose="02010609060101010101" pitchFamily="49" charset="-122"/>
              <a:ea typeface="黑体" panose="02010609060101010101" pitchFamily="49" charset="-122"/>
            </a:endParaRPr>
          </a:p>
        </p:txBody>
      </p:sp>
      <p:grpSp>
        <p:nvGrpSpPr>
          <p:cNvPr id="103" name="组合 102"/>
          <p:cNvGrpSpPr/>
          <p:nvPr/>
        </p:nvGrpSpPr>
        <p:grpSpPr>
          <a:xfrm>
            <a:off x="1409700" y="1619250"/>
            <a:ext cx="7724775" cy="3307497"/>
            <a:chOff x="1409700" y="1619250"/>
            <a:chExt cx="7724775" cy="3307497"/>
          </a:xfrm>
        </p:grpSpPr>
        <p:sp>
          <p:nvSpPr>
            <p:cNvPr id="13" name="WordArt 10"/>
            <p:cNvSpPr>
              <a:spLocks noChangeArrowheads="1" noChangeShapeType="1" noTextEdit="1"/>
            </p:cNvSpPr>
            <p:nvPr/>
          </p:nvSpPr>
          <p:spPr bwMode="gray">
            <a:xfrm rot="2686923">
              <a:off x="2512180" y="3088379"/>
              <a:ext cx="1118997" cy="82451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11375"/>
                </a:avLst>
              </a:prstTxWarp>
            </a:bodyPr>
            <a:lstStyle/>
            <a:p>
              <a:r>
                <a:rPr lang="zh-CN" altLang="en-US" kern="10" dirty="0">
                  <a:ln w="6350">
                    <a:solidFill>
                      <a:srgbClr val="FFFFFF"/>
                    </a:solidFill>
                    <a:round/>
                  </a:ln>
                  <a:solidFill>
                    <a:srgbClr val="FFFFFF"/>
                  </a:solidFill>
                  <a:latin typeface="Verdana" panose="020B0604030504040204"/>
                  <a:cs typeface="Verdana" panose="020B0604030504040204"/>
                </a:rPr>
                <a:t>患者既往史</a:t>
              </a:r>
            </a:p>
          </p:txBody>
        </p:sp>
        <p:grpSp>
          <p:nvGrpSpPr>
            <p:cNvPr id="39" name="Group 2"/>
            <p:cNvGrpSpPr/>
            <p:nvPr/>
          </p:nvGrpSpPr>
          <p:grpSpPr bwMode="auto">
            <a:xfrm>
              <a:off x="3246438" y="1973263"/>
              <a:ext cx="4284662" cy="2474912"/>
              <a:chOff x="864" y="1310"/>
              <a:chExt cx="3987" cy="2338"/>
            </a:xfrm>
          </p:grpSpPr>
          <p:sp>
            <p:nvSpPr>
              <p:cNvPr id="52" name="Oval 3"/>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a14="http://schemas.microsoft.com/office/drawing/2010/main" w="3175">
                    <a:solidFill>
                      <a:schemeClr val="tx1"/>
                    </a:solidFill>
                    <a:rou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endParaRPr lang="zh-CN" altLang="en-US"/>
              </a:p>
            </p:txBody>
          </p:sp>
          <p:sp>
            <p:nvSpPr>
              <p:cNvPr id="53" name="Oval 4"/>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Oval 5"/>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rc 6"/>
              <p:cNvSpPr/>
              <p:nvPr/>
            </p:nvSpPr>
            <p:spPr bwMode="gray">
              <a:xfrm rot="20601703">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Arc 7"/>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Arc 8"/>
              <p:cNvSpPr/>
              <p:nvPr/>
            </p:nvSpPr>
            <p:spPr bwMode="gray">
              <a:xfrm rot="-998297">
                <a:off x="1715" y="1339"/>
                <a:ext cx="2034" cy="893"/>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gradFill rotWithShape="1">
                <a:gsLst>
                  <a:gs pos="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Arc 9"/>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Freeform 10"/>
              <p:cNvSpPr/>
              <p:nvPr/>
            </p:nvSpPr>
            <p:spPr bwMode="gray">
              <a:xfrm>
                <a:off x="3442" y="2282"/>
                <a:ext cx="1105" cy="1120"/>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0" name="Arc 11"/>
              <p:cNvSpPr/>
              <p:nvPr/>
            </p:nvSpPr>
            <p:spPr bwMode="gray">
              <a:xfrm rot="-1060795">
                <a:off x="2840" y="1897"/>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Freeform 12"/>
              <p:cNvSpPr/>
              <p:nvPr/>
            </p:nvSpPr>
            <p:spPr bwMode="gray">
              <a:xfrm>
                <a:off x="2819" y="2496"/>
                <a:ext cx="648" cy="928"/>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2" name="Oval 13"/>
              <p:cNvSpPr>
                <a:spLocks noChangeArrowheads="1"/>
              </p:cNvSpPr>
              <p:nvPr/>
            </p:nvSpPr>
            <p:spPr bwMode="gray">
              <a:xfrm rot="-998297">
                <a:off x="1846" y="1830"/>
                <a:ext cx="1698" cy="844"/>
              </a:xfrm>
              <a:prstGeom prst="ellipse">
                <a:avLst/>
              </a:prstGeom>
              <a:gradFill rotWithShape="0">
                <a:gsLst>
                  <a:gs pos="0">
                    <a:srgbClr val="000000"/>
                  </a:gs>
                  <a:gs pos="50000">
                    <a:srgbClr val="000000">
                      <a:gamma/>
                      <a:tint val="24314"/>
                      <a:invGamma/>
                    </a:srgbClr>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Freeform 19"/>
              <p:cNvSpPr/>
              <p:nvPr/>
            </p:nvSpPr>
            <p:spPr bwMode="gray">
              <a:xfrm>
                <a:off x="2768" y="2632"/>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000"/>
                </a:schemeClr>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Oval 20"/>
              <p:cNvSpPr>
                <a:spLocks noChangeArrowheads="1"/>
              </p:cNvSpPr>
              <p:nvPr/>
            </p:nvSpPr>
            <p:spPr bwMode="gray">
              <a:xfrm rot="-998297">
                <a:off x="1910" y="1989"/>
                <a:ext cx="1629" cy="687"/>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2" name="Text Box 21"/>
            <p:cNvSpPr txBox="1">
              <a:spLocks noChangeArrowheads="1"/>
            </p:cNvSpPr>
            <p:nvPr/>
          </p:nvSpPr>
          <p:spPr bwMode="auto">
            <a:xfrm>
              <a:off x="6875462" y="1677988"/>
              <a:ext cx="22590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疾病史、家族史、生活史、婚姻史、生育史等</a:t>
              </a:r>
              <a:endParaRPr lang="en-US" altLang="zh-CN" sz="1600" dirty="0">
                <a:solidFill>
                  <a:srgbClr val="333333"/>
                </a:solidFill>
                <a:ea typeface="宋体" panose="02010600030101010101" pitchFamily="2" charset="-122"/>
              </a:endParaRPr>
            </a:p>
          </p:txBody>
        </p:sp>
        <p:cxnSp>
          <p:nvCxnSpPr>
            <p:cNvPr id="43" name="AutoShape 22"/>
            <p:cNvCxnSpPr>
              <a:cxnSpLocks noChangeShapeType="1"/>
            </p:cNvCxnSpPr>
            <p:nvPr/>
          </p:nvCxnSpPr>
          <p:spPr bwMode="auto">
            <a:xfrm rot="10800000" flipV="1">
              <a:off x="6683375" y="1795463"/>
              <a:ext cx="192088" cy="295275"/>
            </a:xfrm>
            <a:prstGeom prst="bentConnector2">
              <a:avLst/>
            </a:prstGeom>
            <a:noFill/>
            <a:ln w="9525">
              <a:solidFill>
                <a:srgbClr val="292929"/>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23"/>
            <p:cNvSpPr txBox="1">
              <a:spLocks noChangeArrowheads="1"/>
            </p:cNvSpPr>
            <p:nvPr/>
          </p:nvSpPr>
          <p:spPr bwMode="auto">
            <a:xfrm>
              <a:off x="1543048" y="2405063"/>
              <a:ext cx="20883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血液、精液、血型等检查报告单</a:t>
              </a:r>
              <a:endParaRPr lang="en-US" altLang="zh-CN" sz="1600" dirty="0">
                <a:solidFill>
                  <a:srgbClr val="333333"/>
                </a:solidFill>
                <a:ea typeface="宋体" panose="02010600030101010101" pitchFamily="2" charset="-122"/>
              </a:endParaRPr>
            </a:p>
          </p:txBody>
        </p:sp>
        <p:cxnSp>
          <p:nvCxnSpPr>
            <p:cNvPr id="45" name="AutoShape 24"/>
            <p:cNvCxnSpPr>
              <a:cxnSpLocks noChangeShapeType="1"/>
            </p:cNvCxnSpPr>
            <p:nvPr/>
          </p:nvCxnSpPr>
          <p:spPr bwMode="auto">
            <a:xfrm>
              <a:off x="3484563" y="2503488"/>
              <a:ext cx="179387" cy="295275"/>
            </a:xfrm>
            <a:prstGeom prst="bentConnector2">
              <a:avLst/>
            </a:prstGeom>
            <a:noFill/>
            <a:ln w="9525">
              <a:solidFill>
                <a:srgbClr val="292929"/>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 Box 25"/>
            <p:cNvSpPr txBox="1">
              <a:spLocks noChangeArrowheads="1"/>
            </p:cNvSpPr>
            <p:nvPr/>
          </p:nvSpPr>
          <p:spPr bwMode="auto">
            <a:xfrm>
              <a:off x="1876422" y="1619250"/>
              <a:ext cx="33702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联系地址及联系方式、出生年月、籍贯、经济状况、社会关系等</a:t>
              </a:r>
              <a:endParaRPr lang="en-US" altLang="zh-CN" sz="1600" dirty="0">
                <a:solidFill>
                  <a:srgbClr val="333333"/>
                </a:solidFill>
                <a:ea typeface="宋体" panose="02010600030101010101" pitchFamily="2" charset="-122"/>
              </a:endParaRPr>
            </a:p>
          </p:txBody>
        </p:sp>
        <p:cxnSp>
          <p:nvCxnSpPr>
            <p:cNvPr id="47" name="AutoShape 26"/>
            <p:cNvCxnSpPr>
              <a:cxnSpLocks noChangeShapeType="1"/>
            </p:cNvCxnSpPr>
            <p:nvPr/>
          </p:nvCxnSpPr>
          <p:spPr bwMode="auto">
            <a:xfrm>
              <a:off x="4913313" y="1736725"/>
              <a:ext cx="177800" cy="295275"/>
            </a:xfrm>
            <a:prstGeom prst="bentConnector2">
              <a:avLst/>
            </a:prstGeom>
            <a:noFill/>
            <a:ln w="9525">
              <a:solidFill>
                <a:srgbClr val="292929"/>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 Box 27"/>
            <p:cNvSpPr txBox="1">
              <a:spLocks noChangeArrowheads="1"/>
            </p:cNvSpPr>
            <p:nvPr/>
          </p:nvSpPr>
          <p:spPr bwMode="auto">
            <a:xfrm>
              <a:off x="7345362" y="3622675"/>
              <a:ext cx="16271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生理缺陷</a:t>
              </a:r>
              <a:r>
                <a:rPr lang="zh-CN" altLang="en-US" sz="1600" dirty="0"/>
                <a:t>、身体特殊缺陷</a:t>
              </a:r>
              <a:endParaRPr lang="en-US" altLang="zh-CN" sz="1600" dirty="0">
                <a:solidFill>
                  <a:srgbClr val="333333"/>
                </a:solidFill>
                <a:ea typeface="宋体" panose="02010600030101010101" pitchFamily="2" charset="-122"/>
              </a:endParaRPr>
            </a:p>
          </p:txBody>
        </p:sp>
        <p:cxnSp>
          <p:nvCxnSpPr>
            <p:cNvPr id="49" name="AutoShape 28"/>
            <p:cNvCxnSpPr>
              <a:cxnSpLocks noChangeShapeType="1"/>
            </p:cNvCxnSpPr>
            <p:nvPr/>
          </p:nvCxnSpPr>
          <p:spPr bwMode="auto">
            <a:xfrm rot="10800000">
              <a:off x="6875463" y="3328988"/>
              <a:ext cx="492125" cy="471487"/>
            </a:xfrm>
            <a:prstGeom prst="bentConnector3">
              <a:avLst>
                <a:gd name="adj1" fmla="val 51259"/>
              </a:avLst>
            </a:prstGeom>
            <a:noFill/>
            <a:ln w="9525">
              <a:solidFill>
                <a:srgbClr val="292929"/>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29"/>
            <p:cNvSpPr txBox="1">
              <a:spLocks noChangeArrowheads="1"/>
            </p:cNvSpPr>
            <p:nvPr/>
          </p:nvSpPr>
          <p:spPr bwMode="auto">
            <a:xfrm>
              <a:off x="1409700" y="4095750"/>
              <a:ext cx="2781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2929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1600" dirty="0"/>
                <a:t>艾滋病等有关性病、传染病、遗传性疾病、先天性疾病、特殊疾病及死因等</a:t>
              </a:r>
              <a:endParaRPr lang="en-US" altLang="zh-CN" sz="1600" dirty="0">
                <a:solidFill>
                  <a:srgbClr val="333333"/>
                </a:solidFill>
                <a:ea typeface="宋体" panose="02010600030101010101" pitchFamily="2" charset="-122"/>
              </a:endParaRPr>
            </a:p>
          </p:txBody>
        </p:sp>
        <p:cxnSp>
          <p:nvCxnSpPr>
            <p:cNvPr id="51" name="AutoShape 30"/>
            <p:cNvCxnSpPr>
              <a:cxnSpLocks noChangeShapeType="1"/>
              <a:stCxn id="50" idx="3"/>
            </p:cNvCxnSpPr>
            <p:nvPr/>
          </p:nvCxnSpPr>
          <p:spPr bwMode="auto">
            <a:xfrm flipV="1">
              <a:off x="4191000" y="4095751"/>
              <a:ext cx="342900" cy="415498"/>
            </a:xfrm>
            <a:prstGeom prst="bentConnector2">
              <a:avLst/>
            </a:prstGeom>
            <a:noFill/>
            <a:ln w="9525">
              <a:solidFill>
                <a:srgbClr val="292929"/>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WordArt 9"/>
            <p:cNvSpPr>
              <a:spLocks noChangeArrowheads="1" noChangeShapeType="1" noTextEdit="1"/>
            </p:cNvSpPr>
            <p:nvPr/>
          </p:nvSpPr>
          <p:spPr bwMode="gray">
            <a:xfrm rot="20922353">
              <a:off x="4601569" y="2236467"/>
              <a:ext cx="1217105" cy="42062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08396"/>
                </a:avLst>
              </a:prstTxWarp>
            </a:bodyPr>
            <a:lstStyle/>
            <a:p>
              <a:r>
                <a:rPr lang="zh-CN" altLang="en-US" kern="10" dirty="0">
                  <a:ln w="6350">
                    <a:solidFill>
                      <a:srgbClr val="FFFFFF"/>
                    </a:solidFill>
                    <a:round/>
                  </a:ln>
                  <a:solidFill>
                    <a:srgbClr val="FFFFFF"/>
                  </a:solidFill>
                  <a:latin typeface="Verdana" panose="020B0604030504040204"/>
                  <a:ea typeface="Verdana" panose="020B0604030504040204"/>
                  <a:cs typeface="Verdana" panose="020B0604030504040204"/>
                </a:rPr>
                <a:t>一般信息</a:t>
              </a:r>
              <a:endParaRPr lang="zh-CN" altLang="en-US" kern="10" dirty="0">
                <a:ln w="6350">
                  <a:solidFill>
                    <a:srgbClr val="FFFFFF"/>
                  </a:solidFill>
                  <a:round/>
                </a:ln>
                <a:solidFill>
                  <a:srgbClr val="FFFFFF"/>
                </a:solidFill>
                <a:latin typeface="Verdana" panose="020B0604030504040204"/>
                <a:cs typeface="Verdana" panose="020B0604030504040204"/>
              </a:endParaRPr>
            </a:p>
          </p:txBody>
        </p:sp>
        <p:sp>
          <p:nvSpPr>
            <p:cNvPr id="97" name="WordArt 9"/>
            <p:cNvSpPr>
              <a:spLocks noChangeArrowheads="1" noChangeShapeType="1" noTextEdit="1"/>
            </p:cNvSpPr>
            <p:nvPr/>
          </p:nvSpPr>
          <p:spPr bwMode="gray">
            <a:xfrm rot="3491400">
              <a:off x="6009315" y="2400386"/>
              <a:ext cx="867563" cy="4545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08396"/>
                </a:avLst>
              </a:prstTxWarp>
            </a:bodyPr>
            <a:lstStyle/>
            <a:p>
              <a:r>
                <a:rPr lang="zh-CN" altLang="en-US" sz="700" kern="10" dirty="0">
                  <a:ln w="6350">
                    <a:solidFill>
                      <a:srgbClr val="FFFFFF"/>
                    </a:solidFill>
                    <a:round/>
                  </a:ln>
                  <a:solidFill>
                    <a:srgbClr val="FFFFFF"/>
                  </a:solidFill>
                  <a:latin typeface="Verdana" panose="020B0604030504040204"/>
                  <a:cs typeface="Verdana" panose="020B0604030504040204"/>
                </a:rPr>
                <a:t>既往史</a:t>
              </a:r>
            </a:p>
          </p:txBody>
        </p:sp>
        <p:sp>
          <p:nvSpPr>
            <p:cNvPr id="15" name="WordArt 12"/>
            <p:cNvSpPr>
              <a:spLocks noChangeAspect="1" noChangeArrowheads="1" noChangeShapeType="1" noTextEdit="1"/>
            </p:cNvSpPr>
            <p:nvPr/>
          </p:nvSpPr>
          <p:spPr bwMode="gray">
            <a:xfrm rot="19084014">
              <a:off x="5917617" y="3181278"/>
              <a:ext cx="876681" cy="35322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441787"/>
                </a:avLst>
              </a:prstTxWarp>
            </a:bodyPr>
            <a:lstStyle/>
            <a:p>
              <a:r>
                <a:rPr lang="zh-CN" altLang="en-US" kern="10" dirty="0">
                  <a:ln w="6350">
                    <a:solidFill>
                      <a:srgbClr val="FFFFFF"/>
                    </a:solidFill>
                    <a:round/>
                  </a:ln>
                  <a:solidFill>
                    <a:srgbClr val="FFFFFF"/>
                  </a:solidFill>
                  <a:latin typeface="Verdana" panose="020B0604030504040204"/>
                  <a:ea typeface="Verdana" panose="020B0604030504040204"/>
                  <a:cs typeface="Verdana" panose="020B0604030504040204"/>
                </a:rPr>
                <a:t>生理信息</a:t>
              </a:r>
              <a:endParaRPr lang="zh-CN" altLang="en-US" kern="10" dirty="0">
                <a:ln w="6350">
                  <a:solidFill>
                    <a:srgbClr val="FFFFFF"/>
                  </a:solidFill>
                  <a:round/>
                </a:ln>
                <a:solidFill>
                  <a:srgbClr val="FFFFFF"/>
                </a:solidFill>
                <a:latin typeface="Verdana" panose="020B0604030504040204"/>
                <a:cs typeface="Verdana" panose="020B0604030504040204"/>
              </a:endParaRPr>
            </a:p>
          </p:txBody>
        </p:sp>
        <p:sp>
          <p:nvSpPr>
            <p:cNvPr id="98" name="WordArt 12"/>
            <p:cNvSpPr>
              <a:spLocks noChangeAspect="1" noChangeArrowheads="1" noChangeShapeType="1" noTextEdit="1"/>
            </p:cNvSpPr>
            <p:nvPr/>
          </p:nvSpPr>
          <p:spPr bwMode="gray">
            <a:xfrm>
              <a:off x="4293623" y="3535948"/>
              <a:ext cx="1014006" cy="368976"/>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441787"/>
                </a:avLst>
              </a:prstTxWarp>
            </a:bodyPr>
            <a:lstStyle/>
            <a:p>
              <a:r>
                <a:rPr lang="zh-CN" altLang="en-US" kern="10" dirty="0">
                  <a:ln w="6350">
                    <a:solidFill>
                      <a:srgbClr val="FFFFFF"/>
                    </a:solidFill>
                    <a:round/>
                  </a:ln>
                  <a:solidFill>
                    <a:srgbClr val="FFFFFF"/>
                  </a:solidFill>
                  <a:latin typeface="Verdana" panose="020B0604030504040204"/>
                  <a:cs typeface="Verdana" panose="020B0604030504040204"/>
                </a:rPr>
                <a:t>特殊疾病</a:t>
              </a:r>
            </a:p>
          </p:txBody>
        </p:sp>
        <p:sp>
          <p:nvSpPr>
            <p:cNvPr id="99" name="WordArt 9"/>
            <p:cNvSpPr>
              <a:spLocks noChangeArrowheads="1" noChangeShapeType="1" noTextEdit="1"/>
            </p:cNvSpPr>
            <p:nvPr/>
          </p:nvSpPr>
          <p:spPr bwMode="gray">
            <a:xfrm rot="17931516">
              <a:off x="3511589" y="2918896"/>
              <a:ext cx="1266016" cy="541937"/>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08396"/>
                </a:avLst>
              </a:prstTxWarp>
            </a:bodyPr>
            <a:lstStyle/>
            <a:p>
              <a:r>
                <a:rPr lang="zh-CN" altLang="en-US" kern="10" dirty="0">
                  <a:ln w="6350">
                    <a:solidFill>
                      <a:srgbClr val="FFFFFF"/>
                    </a:solidFill>
                    <a:round/>
                  </a:ln>
                  <a:solidFill>
                    <a:srgbClr val="FFFFFF"/>
                  </a:solidFill>
                  <a:latin typeface="Verdana" panose="020B0604030504040204"/>
                  <a:ea typeface="Verdana" panose="020B0604030504040204"/>
                  <a:cs typeface="Verdana" panose="020B0604030504040204"/>
                </a:rPr>
                <a:t>检查报告单</a:t>
              </a:r>
              <a:endParaRPr lang="zh-CN" altLang="en-US" kern="10" dirty="0">
                <a:ln w="6350">
                  <a:solidFill>
                    <a:srgbClr val="FFFFFF"/>
                  </a:solidFill>
                  <a:round/>
                </a:ln>
                <a:solidFill>
                  <a:srgbClr val="FFFFFF"/>
                </a:solidFill>
                <a:latin typeface="Verdana" panose="020B0604030504040204"/>
                <a:cs typeface="Verdana" panose="020B0604030504040204"/>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44538"/>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二、病案利用中个人信息的保护</a:t>
            </a:r>
            <a:endParaRPr lang="en-US" altLang="zh-CN" sz="2800" b="1" dirty="0"/>
          </a:p>
        </p:txBody>
      </p:sp>
      <p:sp>
        <p:nvSpPr>
          <p:cNvPr id="2" name="矩形 1"/>
          <p:cNvSpPr/>
          <p:nvPr/>
        </p:nvSpPr>
        <p:spPr>
          <a:xfrm>
            <a:off x="238125" y="888564"/>
            <a:ext cx="9098689" cy="646331"/>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（一）</a:t>
            </a:r>
            <a:r>
              <a:rPr lang="zh-CN" altLang="zh-CN" sz="2400" dirty="0">
                <a:latin typeface="黑体" panose="02010609060101010101" pitchFamily="49" charset="-122"/>
                <a:ea typeface="黑体" panose="02010609060101010101" pitchFamily="49" charset="-122"/>
              </a:rPr>
              <a:t>病案利用中的侵权行为</a:t>
            </a:r>
            <a:endParaRPr lang="en-US" altLang="zh-CN" sz="2400" dirty="0">
              <a:latin typeface="黑体" panose="02010609060101010101" pitchFamily="49" charset="-122"/>
              <a:ea typeface="黑体" panose="02010609060101010101" pitchFamily="49" charset="-122"/>
            </a:endParaRPr>
          </a:p>
        </p:txBody>
      </p:sp>
      <p:grpSp>
        <p:nvGrpSpPr>
          <p:cNvPr id="8" name="组合 7"/>
          <p:cNvGrpSpPr/>
          <p:nvPr/>
        </p:nvGrpSpPr>
        <p:grpSpPr>
          <a:xfrm>
            <a:off x="420687" y="1538585"/>
            <a:ext cx="9268608" cy="3197404"/>
            <a:chOff x="420687" y="1538585"/>
            <a:chExt cx="9268608" cy="3197404"/>
          </a:xfrm>
        </p:grpSpPr>
        <p:grpSp>
          <p:nvGrpSpPr>
            <p:cNvPr id="3" name="组合 2"/>
            <p:cNvGrpSpPr/>
            <p:nvPr/>
          </p:nvGrpSpPr>
          <p:grpSpPr>
            <a:xfrm>
              <a:off x="3328988" y="1638299"/>
              <a:ext cx="2765425" cy="2890725"/>
              <a:chOff x="3328988" y="1638299"/>
              <a:chExt cx="2765425" cy="2890725"/>
            </a:xfrm>
          </p:grpSpPr>
          <p:grpSp>
            <p:nvGrpSpPr>
              <p:cNvPr id="36" name="Group 2"/>
              <p:cNvGrpSpPr/>
              <p:nvPr/>
            </p:nvGrpSpPr>
            <p:grpSpPr bwMode="auto">
              <a:xfrm>
                <a:off x="3535363" y="2009775"/>
                <a:ext cx="1123950" cy="942975"/>
                <a:chOff x="1944" y="1766"/>
                <a:chExt cx="708" cy="594"/>
              </a:xfrm>
            </p:grpSpPr>
            <p:sp>
              <p:nvSpPr>
                <p:cNvPr id="37" name="Freeform 3"/>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C0C0C0">
                        <a:gamma/>
                        <a:tint val="3922"/>
                        <a:invGamma/>
                      </a:srgbClr>
                    </a:gs>
                    <a:gs pos="100000">
                      <a:srgbClr val="C0C0C0"/>
                    </a:gs>
                  </a:gsLst>
                  <a:lin ang="5400000" scaled="1"/>
                </a:gradFill>
                <a:ln>
                  <a:noFill/>
                </a:ln>
                <a:effectLst>
                  <a:outerShdw dist="25400" dir="5400000" algn="ctr" rotWithShape="0">
                    <a:srgbClr val="000000"/>
                  </a:outerShdw>
                </a:effectLst>
                <a:extLst>
                  <a:ext uri="{91240B29-F687-4F45-9708-019B960494DF}">
                    <a14:hiddenLine xmlns:a14="http://schemas.microsoft.com/office/drawing/2010/main" w="9525">
                      <a:solidFill>
                        <a:schemeClr val="tx1"/>
                      </a:solidFill>
                      <a:prstDash val="solid"/>
                      <a:round/>
                    </a14:hiddenLine>
                  </a:ext>
                </a:extLst>
              </p:spPr>
              <p:txBody>
                <a:bodyPr wrap="none" anchor="ctr"/>
                <a:lstStyle/>
                <a:p>
                  <a:endParaRPr lang="zh-CN" altLang="en-US"/>
                </a:p>
              </p:txBody>
            </p:sp>
            <p:sp>
              <p:nvSpPr>
                <p:cNvPr id="38" name="Freeform 4"/>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Freeform 5"/>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Line 6"/>
                <p:cNvSpPr>
                  <a:spLocks noChangeShapeType="1"/>
                </p:cNvSpPr>
                <p:nvPr/>
              </p:nvSpPr>
              <p:spPr bwMode="gray">
                <a:xfrm flipH="1" flipV="1">
                  <a:off x="2203" y="1879"/>
                  <a:ext cx="190" cy="106"/>
                </a:xfrm>
                <a:prstGeom prst="line">
                  <a:avLst/>
                </a:prstGeom>
                <a:noFill/>
                <a:ln w="381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6" name="Rectangle 10"/>
              <p:cNvSpPr>
                <a:spLocks noChangeArrowheads="1"/>
              </p:cNvSpPr>
              <p:nvPr/>
            </p:nvSpPr>
            <p:spPr bwMode="gray">
              <a:xfrm>
                <a:off x="3332163" y="3629024"/>
                <a:ext cx="36512" cy="900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 name="Rectangle 17"/>
              <p:cNvSpPr>
                <a:spLocks noChangeArrowheads="1"/>
              </p:cNvSpPr>
              <p:nvPr/>
            </p:nvSpPr>
            <p:spPr bwMode="gray">
              <a:xfrm>
                <a:off x="3328988" y="1666874"/>
                <a:ext cx="36512" cy="75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 name="Group 18"/>
              <p:cNvGrpSpPr/>
              <p:nvPr/>
            </p:nvGrpSpPr>
            <p:grpSpPr bwMode="auto">
              <a:xfrm>
                <a:off x="4752975" y="2009775"/>
                <a:ext cx="1123950" cy="942975"/>
                <a:chOff x="1944" y="1766"/>
                <a:chExt cx="708" cy="594"/>
              </a:xfrm>
            </p:grpSpPr>
            <p:sp>
              <p:nvSpPr>
                <p:cNvPr id="72" name="Freeform 19"/>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C0C0C0">
                        <a:gamma/>
                        <a:tint val="3922"/>
                        <a:invGamma/>
                      </a:srgbClr>
                    </a:gs>
                    <a:gs pos="100000">
                      <a:srgbClr val="C0C0C0"/>
                    </a:gs>
                  </a:gsLst>
                  <a:lin ang="5400000" scaled="1"/>
                </a:gradFill>
                <a:ln>
                  <a:noFill/>
                </a:ln>
                <a:effectLst>
                  <a:outerShdw dist="25400" dir="5400000" algn="ctr" rotWithShape="0">
                    <a:srgbClr val="000000"/>
                  </a:outerShdw>
                </a:effectLst>
                <a:extLst>
                  <a:ext uri="{91240B29-F687-4F45-9708-019B960494DF}">
                    <a14:hiddenLine xmlns:a14="http://schemas.microsoft.com/office/drawing/2010/main" w="9525">
                      <a:solidFill>
                        <a:schemeClr val="tx1"/>
                      </a:solidFill>
                      <a:prstDash val="solid"/>
                      <a:round/>
                    </a14:hiddenLine>
                  </a:ext>
                </a:extLst>
              </p:spPr>
              <p:txBody>
                <a:bodyPr wrap="none" anchor="ctr"/>
                <a:lstStyle/>
                <a:p>
                  <a:endParaRPr lang="zh-CN" altLang="en-US"/>
                </a:p>
              </p:txBody>
            </p:sp>
            <p:sp>
              <p:nvSpPr>
                <p:cNvPr id="73" name="Freeform 20"/>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Freeform 21"/>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Line 22"/>
                <p:cNvSpPr>
                  <a:spLocks noChangeShapeType="1"/>
                </p:cNvSpPr>
                <p:nvPr/>
              </p:nvSpPr>
              <p:spPr bwMode="gray">
                <a:xfrm flipV="1">
                  <a:off x="2203" y="1879"/>
                  <a:ext cx="190" cy="106"/>
                </a:xfrm>
                <a:prstGeom prst="line">
                  <a:avLst/>
                </a:prstGeom>
                <a:noFill/>
                <a:ln w="381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6" name="Group 23"/>
              <p:cNvGrpSpPr/>
              <p:nvPr/>
            </p:nvGrpSpPr>
            <p:grpSpPr bwMode="auto">
              <a:xfrm>
                <a:off x="3535363" y="2816225"/>
                <a:ext cx="1123950" cy="942975"/>
                <a:chOff x="1944" y="1766"/>
                <a:chExt cx="708" cy="594"/>
              </a:xfrm>
            </p:grpSpPr>
            <p:sp>
              <p:nvSpPr>
                <p:cNvPr id="77" name="Freeform 24"/>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C0C0C0">
                        <a:gamma/>
                        <a:tint val="3922"/>
                        <a:invGamma/>
                      </a:srgbClr>
                    </a:gs>
                    <a:gs pos="100000">
                      <a:srgbClr val="C0C0C0"/>
                    </a:gs>
                  </a:gsLst>
                  <a:lin ang="5400000" scaled="1"/>
                </a:gradFill>
                <a:ln>
                  <a:noFill/>
                </a:ln>
                <a:effectLst>
                  <a:outerShdw dist="25400" dir="5400000" algn="ctr" rotWithShape="0">
                    <a:srgbClr val="000000"/>
                  </a:outerShdw>
                </a:effectLst>
                <a:extLst>
                  <a:ext uri="{91240B29-F687-4F45-9708-019B960494DF}">
                    <a14:hiddenLine xmlns:a14="http://schemas.microsoft.com/office/drawing/2010/main" w="9525">
                      <a:solidFill>
                        <a:schemeClr val="tx1"/>
                      </a:solidFill>
                      <a:prstDash val="solid"/>
                      <a:round/>
                    </a14:hiddenLine>
                  </a:ext>
                </a:extLst>
              </p:spPr>
              <p:txBody>
                <a:bodyPr wrap="none" anchor="ctr"/>
                <a:lstStyle/>
                <a:p>
                  <a:endParaRPr lang="zh-CN" altLang="en-US"/>
                </a:p>
              </p:txBody>
            </p:sp>
            <p:sp>
              <p:nvSpPr>
                <p:cNvPr id="78" name="Freeform 25"/>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Freeform 26"/>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Line 27"/>
                <p:cNvSpPr>
                  <a:spLocks noChangeShapeType="1"/>
                </p:cNvSpPr>
                <p:nvPr/>
              </p:nvSpPr>
              <p:spPr bwMode="gray">
                <a:xfrm flipH="1">
                  <a:off x="2203" y="1879"/>
                  <a:ext cx="190" cy="106"/>
                </a:xfrm>
                <a:prstGeom prst="line">
                  <a:avLst/>
                </a:prstGeom>
                <a:noFill/>
                <a:ln w="381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 name="Group 28"/>
              <p:cNvGrpSpPr/>
              <p:nvPr/>
            </p:nvGrpSpPr>
            <p:grpSpPr bwMode="auto">
              <a:xfrm>
                <a:off x="4752975" y="2816225"/>
                <a:ext cx="1123950" cy="942975"/>
                <a:chOff x="1944" y="1766"/>
                <a:chExt cx="708" cy="594"/>
              </a:xfrm>
            </p:grpSpPr>
            <p:sp>
              <p:nvSpPr>
                <p:cNvPr id="82" name="Freeform 29"/>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C0C0C0">
                        <a:gamma/>
                        <a:tint val="3922"/>
                        <a:invGamma/>
                      </a:srgbClr>
                    </a:gs>
                    <a:gs pos="100000">
                      <a:srgbClr val="C0C0C0"/>
                    </a:gs>
                  </a:gsLst>
                  <a:lin ang="5400000" scaled="1"/>
                </a:gradFill>
                <a:ln>
                  <a:noFill/>
                </a:ln>
                <a:effectLst>
                  <a:outerShdw dist="25400" dir="5400000" algn="ctr" rotWithShape="0">
                    <a:srgbClr val="000000"/>
                  </a:outerShdw>
                </a:effectLst>
                <a:extLst>
                  <a:ext uri="{91240B29-F687-4F45-9708-019B960494DF}">
                    <a14:hiddenLine xmlns:a14="http://schemas.microsoft.com/office/drawing/2010/main" w="9525">
                      <a:solidFill>
                        <a:schemeClr val="tx1"/>
                      </a:solidFill>
                      <a:prstDash val="solid"/>
                      <a:round/>
                    </a14:hiddenLine>
                  </a:ext>
                </a:extLst>
              </p:spPr>
              <p:txBody>
                <a:bodyPr wrap="none" anchor="ctr"/>
                <a:lstStyle/>
                <a:p>
                  <a:endParaRPr lang="zh-CN" altLang="en-US"/>
                </a:p>
              </p:txBody>
            </p:sp>
            <p:sp>
              <p:nvSpPr>
                <p:cNvPr id="83" name="Freeform 30"/>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Freeform 31"/>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Line 32"/>
                <p:cNvSpPr>
                  <a:spLocks noChangeShapeType="1"/>
                </p:cNvSpPr>
                <p:nvPr/>
              </p:nvSpPr>
              <p:spPr bwMode="gray">
                <a:xfrm>
                  <a:off x="2203" y="1879"/>
                  <a:ext cx="190" cy="106"/>
                </a:xfrm>
                <a:prstGeom prst="line">
                  <a:avLst/>
                </a:prstGeom>
                <a:noFill/>
                <a:ln w="381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7" name="Rectangle 34"/>
              <p:cNvSpPr>
                <a:spLocks noChangeArrowheads="1"/>
              </p:cNvSpPr>
              <p:nvPr/>
            </p:nvSpPr>
            <p:spPr bwMode="gray">
              <a:xfrm>
                <a:off x="6018213" y="1638299"/>
                <a:ext cx="36512" cy="864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Rectangle 36"/>
              <p:cNvSpPr>
                <a:spLocks noChangeArrowheads="1"/>
              </p:cNvSpPr>
              <p:nvPr/>
            </p:nvSpPr>
            <p:spPr bwMode="gray">
              <a:xfrm>
                <a:off x="6057900" y="3629024"/>
                <a:ext cx="36513" cy="864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 name="矩形 3"/>
            <p:cNvSpPr/>
            <p:nvPr/>
          </p:nvSpPr>
          <p:spPr>
            <a:xfrm>
              <a:off x="420687" y="1581835"/>
              <a:ext cx="3079751" cy="923330"/>
            </a:xfrm>
            <a:prstGeom prst="rect">
              <a:avLst/>
            </a:prstGeom>
          </p:spPr>
          <p:txBody>
            <a:bodyPr wrap="square">
              <a:spAutoFit/>
            </a:bodyPr>
            <a:lstStyle/>
            <a:p>
              <a:r>
                <a:rPr lang="zh-CN" altLang="zh-CN" dirty="0"/>
                <a:t>私自公布病案中患者隐私内容，未经患者同意公布或泄露涉及患者隐私病案内容</a:t>
              </a:r>
              <a:endParaRPr lang="zh-CN" altLang="en-US" dirty="0"/>
            </a:p>
          </p:txBody>
        </p:sp>
        <p:sp>
          <p:nvSpPr>
            <p:cNvPr id="5" name="矩形 4"/>
            <p:cNvSpPr/>
            <p:nvPr/>
          </p:nvSpPr>
          <p:spPr>
            <a:xfrm>
              <a:off x="5998369" y="1538585"/>
              <a:ext cx="3412331" cy="923330"/>
            </a:xfrm>
            <a:prstGeom prst="rect">
              <a:avLst/>
            </a:prstGeom>
          </p:spPr>
          <p:txBody>
            <a:bodyPr wrap="square">
              <a:spAutoFit/>
            </a:bodyPr>
            <a:lstStyle/>
            <a:p>
              <a:pPr algn="just"/>
              <a:r>
                <a:rPr lang="zh-CN" altLang="zh-CN" dirty="0"/>
                <a:t>非法利用病案中患者隐私内容，擅自让他人或组织查阅病历，或改写病历有关患者隐私内容</a:t>
              </a:r>
              <a:endParaRPr lang="zh-CN" altLang="en-US" dirty="0"/>
            </a:p>
          </p:txBody>
        </p:sp>
        <p:sp>
          <p:nvSpPr>
            <p:cNvPr id="6" name="矩形 5"/>
            <p:cNvSpPr/>
            <p:nvPr/>
          </p:nvSpPr>
          <p:spPr>
            <a:xfrm>
              <a:off x="420687" y="3529310"/>
              <a:ext cx="3073401" cy="1200329"/>
            </a:xfrm>
            <a:prstGeom prst="rect">
              <a:avLst/>
            </a:prstGeom>
          </p:spPr>
          <p:txBody>
            <a:bodyPr wrap="square">
              <a:spAutoFit/>
            </a:bodyPr>
            <a:lstStyle/>
            <a:p>
              <a:r>
                <a:rPr lang="zh-CN" altLang="zh-CN" dirty="0"/>
                <a:t>病案管理人员因好奇心或者</a:t>
              </a:r>
              <a:r>
                <a:rPr lang="zh-CN" altLang="en-US" dirty="0"/>
                <a:t>故意</a:t>
              </a:r>
              <a:r>
                <a:rPr lang="zh-CN" altLang="zh-CN" dirty="0"/>
                <a:t>把患者隐私当作新闻传播，极个别人泄露病案内容谋取非法利益</a:t>
              </a:r>
              <a:endParaRPr lang="zh-CN" altLang="en-US" dirty="0"/>
            </a:p>
          </p:txBody>
        </p:sp>
        <p:sp>
          <p:nvSpPr>
            <p:cNvPr id="7" name="矩形 6"/>
            <p:cNvSpPr/>
            <p:nvPr/>
          </p:nvSpPr>
          <p:spPr>
            <a:xfrm>
              <a:off x="6094413" y="3535660"/>
              <a:ext cx="3594882" cy="1200329"/>
            </a:xfrm>
            <a:prstGeom prst="rect">
              <a:avLst/>
            </a:prstGeom>
          </p:spPr>
          <p:txBody>
            <a:bodyPr wrap="square">
              <a:spAutoFit/>
            </a:bodyPr>
            <a:lstStyle/>
            <a:p>
              <a:r>
                <a:rPr lang="zh-CN" altLang="zh-CN" dirty="0"/>
                <a:t>病案收集、管理不当造成病案丢失，因工作疏忽造成病案部分内容及病案丢失，而发生患者隐私外泄。</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44538"/>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二、病案利用中个人信息的保护</a:t>
            </a:r>
            <a:endParaRPr lang="en-US" altLang="zh-CN" sz="2800" b="1" dirty="0"/>
          </a:p>
        </p:txBody>
      </p:sp>
      <p:sp>
        <p:nvSpPr>
          <p:cNvPr id="2" name="矩形 1"/>
          <p:cNvSpPr/>
          <p:nvPr/>
        </p:nvSpPr>
        <p:spPr>
          <a:xfrm>
            <a:off x="238125" y="888564"/>
            <a:ext cx="9098689" cy="4247317"/>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（二）患者隐私的保护</a:t>
            </a:r>
            <a:endParaRPr lang="en-US" altLang="zh-CN" sz="2400" dirty="0">
              <a:latin typeface="黑体" panose="02010609060101010101" pitchFamily="49" charset="-122"/>
              <a:ea typeface="黑体" panose="02010609060101010101" pitchFamily="49" charset="-122"/>
            </a:endParaRPr>
          </a:p>
          <a:p>
            <a:pPr indent="447675" algn="just">
              <a:lnSpc>
                <a:spcPct val="150000"/>
              </a:lnSpc>
              <a:defRPr/>
            </a:pPr>
            <a:r>
              <a:rPr lang="zh-CN" altLang="zh-CN" sz="2000" dirty="0"/>
              <a:t>任何组织或者个人不得以刺探、侵扰、泄露、公开等方式侵害他人的隐私权</a:t>
            </a:r>
            <a:r>
              <a:rPr lang="zh-CN" altLang="en-US" sz="2000" dirty="0"/>
              <a:t>。</a:t>
            </a:r>
            <a:endParaRPr lang="en-US" altLang="zh-CN" sz="2000" dirty="0"/>
          </a:p>
          <a:p>
            <a:pPr indent="447675" algn="r">
              <a:lnSpc>
                <a:spcPct val="150000"/>
              </a:lnSpc>
              <a:defRPr/>
            </a:pPr>
            <a:r>
              <a:rPr lang="zh-CN" altLang="en-US" sz="1400">
                <a:latin typeface="+mn-ea"/>
              </a:rPr>
              <a:t>资料</a:t>
            </a:r>
            <a:r>
              <a:rPr lang="zh-CN" altLang="en-US" sz="1400" dirty="0">
                <a:latin typeface="+mn-ea"/>
              </a:rPr>
              <a:t>来源：</a:t>
            </a:r>
            <a:r>
              <a:rPr lang="en-US" altLang="zh-CN" sz="1400">
                <a:latin typeface="+mn-ea"/>
              </a:rPr>
              <a:t>《</a:t>
            </a:r>
            <a:r>
              <a:rPr lang="zh-CN" altLang="en-US" sz="1400">
                <a:latin typeface="+mn-ea"/>
              </a:rPr>
              <a:t>中华人民共和国民法典</a:t>
            </a:r>
            <a:r>
              <a:rPr lang="en-US" altLang="zh-CN" sz="1400">
                <a:latin typeface="+mn-ea"/>
              </a:rPr>
              <a:t>》</a:t>
            </a:r>
            <a:endParaRPr lang="en-US" altLang="zh-CN" sz="1400" dirty="0">
              <a:latin typeface="+mn-ea"/>
            </a:endParaRPr>
          </a:p>
          <a:p>
            <a:pPr indent="447675" algn="just">
              <a:lnSpc>
                <a:spcPct val="150000"/>
              </a:lnSpc>
              <a:defRPr/>
            </a:pPr>
            <a:r>
              <a:rPr lang="zh-CN" altLang="en-US" sz="2000" dirty="0"/>
              <a:t>尊重、关心、爱护患者，依法保护患者隐私和个人信息。</a:t>
            </a:r>
          </a:p>
          <a:p>
            <a:pPr indent="447675" algn="r">
              <a:lnSpc>
                <a:spcPct val="150000"/>
              </a:lnSpc>
              <a:defRPr/>
            </a:pPr>
            <a:r>
              <a:rPr lang="zh-CN" altLang="en-US" sz="1400">
                <a:latin typeface="+mn-ea"/>
              </a:rPr>
              <a:t>资料</a:t>
            </a:r>
            <a:r>
              <a:rPr lang="zh-CN" altLang="en-US" sz="1400" dirty="0">
                <a:latin typeface="+mn-ea"/>
              </a:rPr>
              <a:t>来源</a:t>
            </a:r>
            <a:r>
              <a:rPr lang="zh-CN" altLang="en-US" sz="1400">
                <a:latin typeface="+mn-ea"/>
              </a:rPr>
              <a:t>：</a:t>
            </a:r>
            <a:r>
              <a:rPr lang="en-US" altLang="zh-CN" sz="1400">
                <a:latin typeface="+mn-ea"/>
              </a:rPr>
              <a:t>《</a:t>
            </a:r>
            <a:r>
              <a:rPr lang="zh-CN" altLang="en-US" sz="1400">
                <a:latin typeface="+mn-ea"/>
              </a:rPr>
              <a:t>中华人民共和国医师法</a:t>
            </a:r>
            <a:r>
              <a:rPr lang="en-US" altLang="zh-CN" sz="1400">
                <a:latin typeface="+mn-ea"/>
              </a:rPr>
              <a:t>》《</a:t>
            </a:r>
            <a:r>
              <a:rPr lang="zh-CN" altLang="en-US" sz="1400" dirty="0">
                <a:latin typeface="+mn-ea"/>
              </a:rPr>
              <a:t>护士条例</a:t>
            </a:r>
            <a:r>
              <a:rPr lang="en-US" altLang="zh-CN" sz="1400" dirty="0">
                <a:latin typeface="+mn-ea"/>
              </a:rPr>
              <a:t>》《</a:t>
            </a:r>
            <a:r>
              <a:rPr lang="zh-CN" altLang="en-US" sz="1400" dirty="0">
                <a:latin typeface="+mn-ea"/>
              </a:rPr>
              <a:t>医疗质量安全核心制度</a:t>
            </a:r>
            <a:r>
              <a:rPr lang="zh-CN" altLang="en-US" sz="1400">
                <a:latin typeface="+mn-ea"/>
              </a:rPr>
              <a:t>要点</a:t>
            </a:r>
            <a:r>
              <a:rPr lang="en-US" altLang="zh-CN" sz="1400">
                <a:latin typeface="+mn-ea"/>
              </a:rPr>
              <a:t>》</a:t>
            </a:r>
            <a:endParaRPr lang="en-US" altLang="zh-CN" sz="1400" dirty="0">
              <a:latin typeface="+mn-ea"/>
            </a:endParaRPr>
          </a:p>
          <a:p>
            <a:pPr indent="447675" algn="just">
              <a:lnSpc>
                <a:spcPct val="150000"/>
              </a:lnSpc>
              <a:defRPr/>
            </a:pPr>
            <a:r>
              <a:rPr lang="zh-CN" altLang="en-US" sz="2000" dirty="0"/>
              <a:t>禁止以非医疗、教学、研究目的泄露患者的病历资料。</a:t>
            </a:r>
          </a:p>
          <a:p>
            <a:pPr indent="447675" algn="r">
              <a:lnSpc>
                <a:spcPct val="150000"/>
              </a:lnSpc>
              <a:defRPr/>
            </a:pPr>
            <a:r>
              <a:rPr lang="zh-CN" altLang="en-US" sz="1400">
                <a:latin typeface="+mn-ea"/>
              </a:rPr>
              <a:t>资料来源：</a:t>
            </a:r>
            <a:r>
              <a:rPr lang="en-US" altLang="zh-CN" sz="1400">
                <a:latin typeface="+mn-ea"/>
              </a:rPr>
              <a:t>《</a:t>
            </a:r>
            <a:r>
              <a:rPr lang="zh-CN" altLang="en-US" sz="1400" dirty="0">
                <a:latin typeface="+mn-ea"/>
              </a:rPr>
              <a:t>医疗机构病历管理</a:t>
            </a:r>
            <a:r>
              <a:rPr lang="zh-CN" altLang="en-US" sz="1400">
                <a:latin typeface="+mn-ea"/>
              </a:rPr>
              <a:t>规定</a:t>
            </a:r>
            <a:r>
              <a:rPr lang="en-US" altLang="zh-CN" sz="1400">
                <a:latin typeface="+mn-ea"/>
              </a:rPr>
              <a:t>》</a:t>
            </a:r>
            <a:endParaRPr lang="en-US" altLang="zh-CN" sz="1400" dirty="0">
              <a:latin typeface="+mn-ea"/>
            </a:endParaRPr>
          </a:p>
          <a:p>
            <a:pPr indent="447675" algn="just">
              <a:lnSpc>
                <a:spcPct val="150000"/>
              </a:lnSpc>
              <a:defRPr/>
            </a:pPr>
            <a:r>
              <a:rPr lang="zh-CN" altLang="en-US" sz="2000" dirty="0"/>
              <a:t>履行职责中知悉的个人隐私、个人信息、商业秘密、保密商务信息等数据应当依法予以保密，不得泄露或者非法向他人提供。</a:t>
            </a:r>
          </a:p>
          <a:p>
            <a:pPr indent="447675" algn="r">
              <a:lnSpc>
                <a:spcPct val="150000"/>
              </a:lnSpc>
              <a:defRPr/>
            </a:pPr>
            <a:r>
              <a:rPr lang="zh-CN" altLang="en-US" sz="1400">
                <a:latin typeface="+mn-ea"/>
              </a:rPr>
              <a:t>资料来源：</a:t>
            </a:r>
            <a:r>
              <a:rPr lang="en-US" altLang="zh-CN" sz="1400">
                <a:latin typeface="+mn-ea"/>
              </a:rPr>
              <a:t>《</a:t>
            </a:r>
            <a:r>
              <a:rPr lang="zh-CN" altLang="en-US" sz="1400">
                <a:latin typeface="+mn-ea"/>
              </a:rPr>
              <a:t>中华人民共和国数据安全法</a:t>
            </a:r>
            <a:r>
              <a:rPr lang="en-US" altLang="zh-CN" sz="1400">
                <a:latin typeface="+mn-ea"/>
              </a:rPr>
              <a:t>》</a:t>
            </a:r>
            <a:endParaRPr lang="en-US" altLang="zh-CN"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44538"/>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二、病案利用中个人信息的保护</a:t>
            </a:r>
            <a:endParaRPr lang="en-US" altLang="zh-CN" sz="2800" b="1" dirty="0"/>
          </a:p>
        </p:txBody>
      </p:sp>
      <p:sp>
        <p:nvSpPr>
          <p:cNvPr id="2" name="矩形 1"/>
          <p:cNvSpPr/>
          <p:nvPr/>
        </p:nvSpPr>
        <p:spPr>
          <a:xfrm>
            <a:off x="238125" y="812364"/>
            <a:ext cx="9098689" cy="646331"/>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（三）</a:t>
            </a:r>
            <a:r>
              <a:rPr lang="zh-CN" altLang="zh-CN" sz="2400" dirty="0">
                <a:latin typeface="黑体" panose="02010609060101010101" pitchFamily="49" charset="-122"/>
                <a:ea typeface="黑体" panose="02010609060101010101" pitchFamily="49" charset="-122"/>
              </a:rPr>
              <a:t>病案利用中患者隐私权的保护措施</a:t>
            </a:r>
            <a:endParaRPr lang="en-US" altLang="zh-CN" sz="2400" dirty="0">
              <a:latin typeface="黑体" panose="02010609060101010101" pitchFamily="49" charset="-122"/>
              <a:ea typeface="黑体" panose="02010609060101010101" pitchFamily="49" charset="-122"/>
            </a:endParaRPr>
          </a:p>
        </p:txBody>
      </p:sp>
      <p:grpSp>
        <p:nvGrpSpPr>
          <p:cNvPr id="44" name="组合 43"/>
          <p:cNvGrpSpPr/>
          <p:nvPr/>
        </p:nvGrpSpPr>
        <p:grpSpPr>
          <a:xfrm>
            <a:off x="1561260" y="1640634"/>
            <a:ext cx="7005401" cy="3108277"/>
            <a:chOff x="2123235" y="1640634"/>
            <a:chExt cx="7005401" cy="3108277"/>
          </a:xfrm>
        </p:grpSpPr>
        <p:grpSp>
          <p:nvGrpSpPr>
            <p:cNvPr id="5" name="组合 4"/>
            <p:cNvGrpSpPr>
              <a:grpSpLocks noChangeAspect="1"/>
            </p:cNvGrpSpPr>
            <p:nvPr/>
          </p:nvGrpSpPr>
          <p:grpSpPr>
            <a:xfrm>
              <a:off x="2123235" y="1640634"/>
              <a:ext cx="6264896" cy="3108277"/>
              <a:chOff x="10465" y="1690688"/>
              <a:chExt cx="7548067" cy="3744912"/>
            </a:xfrm>
          </p:grpSpPr>
          <p:sp>
            <p:nvSpPr>
              <p:cNvPr id="6" name="AutoShape 3"/>
              <p:cNvSpPr>
                <a:spLocks noChangeArrowheads="1"/>
              </p:cNvSpPr>
              <p:nvPr/>
            </p:nvSpPr>
            <p:spPr bwMode="gray">
              <a:xfrm rot="17973186">
                <a:off x="4728369" y="2331244"/>
                <a:ext cx="792163" cy="288925"/>
              </a:xfrm>
              <a:prstGeom prst="rightArrow">
                <a:avLst>
                  <a:gd name="adj1" fmla="val 35167"/>
                  <a:gd name="adj2" fmla="val 111029"/>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7" name="AutoShape 4"/>
              <p:cNvSpPr>
                <a:spLocks noChangeArrowheads="1"/>
              </p:cNvSpPr>
              <p:nvPr/>
            </p:nvSpPr>
            <p:spPr bwMode="gray">
              <a:xfrm rot="3465783">
                <a:off x="4728370" y="4495006"/>
                <a:ext cx="792162" cy="288925"/>
              </a:xfrm>
              <a:prstGeom prst="rightArrow">
                <a:avLst>
                  <a:gd name="adj1" fmla="val 35167"/>
                  <a:gd name="adj2" fmla="val 111028"/>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 name="AutoShape 5"/>
              <p:cNvSpPr>
                <a:spLocks noChangeArrowheads="1"/>
              </p:cNvSpPr>
              <p:nvPr/>
            </p:nvSpPr>
            <p:spPr bwMode="gray">
              <a:xfrm rot="14369022">
                <a:off x="3509169" y="2407444"/>
                <a:ext cx="792163" cy="288925"/>
              </a:xfrm>
              <a:prstGeom prst="rightArrow">
                <a:avLst>
                  <a:gd name="adj1" fmla="val 35167"/>
                  <a:gd name="adj2" fmla="val 111029"/>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9" name="AutoShape 6"/>
              <p:cNvSpPr>
                <a:spLocks noChangeArrowheads="1"/>
              </p:cNvSpPr>
              <p:nvPr/>
            </p:nvSpPr>
            <p:spPr bwMode="gray">
              <a:xfrm rot="7535209">
                <a:off x="3471069" y="4461669"/>
                <a:ext cx="792163" cy="288925"/>
              </a:xfrm>
              <a:prstGeom prst="rightArrow">
                <a:avLst>
                  <a:gd name="adj1" fmla="val 35167"/>
                  <a:gd name="adj2" fmla="val 111029"/>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0" name="AutoShape 7"/>
              <p:cNvSpPr>
                <a:spLocks noChangeArrowheads="1"/>
              </p:cNvSpPr>
              <p:nvPr/>
            </p:nvSpPr>
            <p:spPr bwMode="gray">
              <a:xfrm>
                <a:off x="5307013" y="3459163"/>
                <a:ext cx="792162" cy="288925"/>
              </a:xfrm>
              <a:prstGeom prst="rightArrow">
                <a:avLst>
                  <a:gd name="adj1" fmla="val 35167"/>
                  <a:gd name="adj2" fmla="val 111028"/>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1" name="AutoShape 8"/>
              <p:cNvSpPr>
                <a:spLocks noChangeArrowheads="1"/>
              </p:cNvSpPr>
              <p:nvPr/>
            </p:nvSpPr>
            <p:spPr bwMode="gray">
              <a:xfrm rot="10800000">
                <a:off x="2897188" y="3452813"/>
                <a:ext cx="863600" cy="288925"/>
              </a:xfrm>
              <a:prstGeom prst="rightArrow">
                <a:avLst>
                  <a:gd name="adj1" fmla="val 35167"/>
                  <a:gd name="adj2" fmla="val 121041"/>
                </a:avLst>
              </a:prstGeom>
              <a:gradFill rotWithShape="1">
                <a:gsLst>
                  <a:gs pos="0">
                    <a:srgbClr val="B2B2B2">
                      <a:gamma/>
                      <a:shade val="89020"/>
                      <a:invGamma/>
                      <a:alpha val="0"/>
                    </a:srgbClr>
                  </a:gs>
                  <a:gs pos="100000">
                    <a:srgbClr val="B2B2B2"/>
                  </a:gs>
                </a:gsLst>
                <a:lin ang="0" scaled="1"/>
              </a:gra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2" name="Oval 9"/>
              <p:cNvSpPr>
                <a:spLocks noChangeArrowheads="1"/>
              </p:cNvSpPr>
              <p:nvPr/>
            </p:nvSpPr>
            <p:spPr bwMode="gray">
              <a:xfrm>
                <a:off x="2643188" y="1690688"/>
                <a:ext cx="3743325" cy="3744912"/>
              </a:xfrm>
              <a:prstGeom prst="ellipse">
                <a:avLst/>
              </a:prstGeom>
              <a:noFill/>
              <a:ln w="38100" algn="ctr">
                <a:solidFill>
                  <a:srgbClr val="C0C0C0"/>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13" name="Oval 10"/>
              <p:cNvSpPr>
                <a:spLocks noChangeArrowheads="1"/>
              </p:cNvSpPr>
              <p:nvPr/>
            </p:nvSpPr>
            <p:spPr bwMode="gray">
              <a:xfrm>
                <a:off x="3298825" y="4948238"/>
                <a:ext cx="360363" cy="360362"/>
              </a:xfrm>
              <a:prstGeom prst="ellipse">
                <a:avLst/>
              </a:prstGeom>
              <a:gradFill rotWithShape="1">
                <a:gsLst>
                  <a:gs pos="0">
                    <a:srgbClr val="4DC9B1"/>
                  </a:gs>
                  <a:gs pos="100000">
                    <a:srgbClr val="4DC9B1">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p>
            </p:txBody>
          </p:sp>
          <p:sp>
            <p:nvSpPr>
              <p:cNvPr id="17" name="Text Box 14"/>
              <p:cNvSpPr txBox="1">
                <a:spLocks noChangeArrowheads="1"/>
              </p:cNvSpPr>
              <p:nvPr/>
            </p:nvSpPr>
            <p:spPr bwMode="auto">
              <a:xfrm>
                <a:off x="5667375" y="4960345"/>
                <a:ext cx="1891157" cy="4449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en-US"/>
                </a:defPPr>
              </a:lstStyle>
              <a:p>
                <a:r>
                  <a:rPr lang="zh-CN" altLang="en-US" dirty="0"/>
                  <a:t>加强监督管理</a:t>
                </a:r>
                <a:endParaRPr lang="en-US" altLang="zh-CN" dirty="0"/>
              </a:p>
            </p:txBody>
          </p:sp>
          <p:sp>
            <p:nvSpPr>
              <p:cNvPr id="18" name="Text Box 15"/>
              <p:cNvSpPr txBox="1">
                <a:spLocks noChangeArrowheads="1"/>
              </p:cNvSpPr>
              <p:nvPr/>
            </p:nvSpPr>
            <p:spPr bwMode="auto">
              <a:xfrm>
                <a:off x="10465" y="3280675"/>
                <a:ext cx="2497641" cy="7787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en-US"/>
                </a:defPPr>
              </a:lstStyle>
              <a:p>
                <a:r>
                  <a:rPr lang="zh-CN" altLang="en-US" dirty="0"/>
                  <a:t>保障电子病历共享中的数据安全</a:t>
                </a:r>
                <a:endParaRPr lang="en-US" altLang="zh-CN" dirty="0"/>
              </a:p>
            </p:txBody>
          </p:sp>
          <p:sp>
            <p:nvSpPr>
              <p:cNvPr id="19" name="Text Box 16"/>
              <p:cNvSpPr txBox="1">
                <a:spLocks noChangeArrowheads="1"/>
              </p:cNvSpPr>
              <p:nvPr/>
            </p:nvSpPr>
            <p:spPr bwMode="auto">
              <a:xfrm>
                <a:off x="1251333" y="4967288"/>
                <a:ext cx="2169269" cy="4449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defPPr>
                  <a:defRPr lang="en-US"/>
                </a:defPPr>
              </a:lstStyle>
              <a:p>
                <a:r>
                  <a:rPr lang="zh-CN" altLang="en-US" dirty="0"/>
                  <a:t>加大软硬件投入</a:t>
                </a:r>
                <a:endParaRPr lang="en-US" altLang="zh-CN" dirty="0"/>
              </a:p>
            </p:txBody>
          </p:sp>
          <p:sp>
            <p:nvSpPr>
              <p:cNvPr id="20" name="Oval 17"/>
              <p:cNvSpPr>
                <a:spLocks noChangeArrowheads="1"/>
              </p:cNvSpPr>
              <p:nvPr/>
            </p:nvSpPr>
            <p:spPr bwMode="gray">
              <a:xfrm>
                <a:off x="5360988" y="4953000"/>
                <a:ext cx="360362" cy="360363"/>
              </a:xfrm>
              <a:prstGeom prst="ellipse">
                <a:avLst/>
              </a:prstGeom>
              <a:gradFill rotWithShape="1">
                <a:gsLst>
                  <a:gs pos="0">
                    <a:srgbClr val="CB90EC"/>
                  </a:gs>
                  <a:gs pos="100000">
                    <a:srgbClr val="CB90EC">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p>
            </p:txBody>
          </p:sp>
          <p:sp>
            <p:nvSpPr>
              <p:cNvPr id="21" name="Oval 18"/>
              <p:cNvSpPr>
                <a:spLocks noChangeArrowheads="1"/>
              </p:cNvSpPr>
              <p:nvPr/>
            </p:nvSpPr>
            <p:spPr bwMode="gray">
              <a:xfrm>
                <a:off x="6199188" y="3429000"/>
                <a:ext cx="360362" cy="360363"/>
              </a:xfrm>
              <a:prstGeom prst="ellipse">
                <a:avLst/>
              </a:prstGeom>
              <a:gradFill rotWithShape="1">
                <a:gsLst>
                  <a:gs pos="0">
                    <a:srgbClr val="6699FF"/>
                  </a:gs>
                  <a:gs pos="100000">
                    <a:srgbClr val="6699FF">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p>
            </p:txBody>
          </p:sp>
          <p:sp>
            <p:nvSpPr>
              <p:cNvPr id="22" name="Oval 19"/>
              <p:cNvSpPr>
                <a:spLocks noChangeArrowheads="1"/>
              </p:cNvSpPr>
              <p:nvPr/>
            </p:nvSpPr>
            <p:spPr bwMode="gray">
              <a:xfrm>
                <a:off x="5284788" y="1752600"/>
                <a:ext cx="360362" cy="360363"/>
              </a:xfrm>
              <a:prstGeom prst="ellipse">
                <a:avLst/>
              </a:prstGeom>
              <a:gradFill rotWithShape="1">
                <a:gsLst>
                  <a:gs pos="0">
                    <a:srgbClr val="FF9900"/>
                  </a:gs>
                  <a:gs pos="100000">
                    <a:srgbClr val="FF9900">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p>
            </p:txBody>
          </p:sp>
          <p:sp>
            <p:nvSpPr>
              <p:cNvPr id="23" name="Oval 20"/>
              <p:cNvSpPr>
                <a:spLocks noChangeArrowheads="1"/>
              </p:cNvSpPr>
              <p:nvPr/>
            </p:nvSpPr>
            <p:spPr bwMode="gray">
              <a:xfrm>
                <a:off x="3303588" y="1782896"/>
                <a:ext cx="360361" cy="360363"/>
              </a:xfrm>
              <a:prstGeom prst="ellipse">
                <a:avLst/>
              </a:prstGeom>
              <a:gradFill rotWithShape="1">
                <a:gsLst>
                  <a:gs pos="0">
                    <a:srgbClr val="EDD947"/>
                  </a:gs>
                  <a:gs pos="100000">
                    <a:srgbClr val="EDD947">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solidFill>
                    <a:srgbClr val="000000"/>
                  </a:solidFill>
                  <a:ea typeface="宋体" panose="02010600030101010101" pitchFamily="2" charset="-122"/>
                </a:endParaRPr>
              </a:p>
            </p:txBody>
          </p:sp>
          <p:sp>
            <p:nvSpPr>
              <p:cNvPr id="24" name="Oval 21"/>
              <p:cNvSpPr>
                <a:spLocks noChangeArrowheads="1"/>
              </p:cNvSpPr>
              <p:nvPr/>
            </p:nvSpPr>
            <p:spPr bwMode="gray">
              <a:xfrm>
                <a:off x="2465388" y="3429000"/>
                <a:ext cx="360362" cy="360363"/>
              </a:xfrm>
              <a:prstGeom prst="ellipse">
                <a:avLst/>
              </a:prstGeom>
              <a:gradFill rotWithShape="1">
                <a:gsLst>
                  <a:gs pos="0">
                    <a:srgbClr val="82B820"/>
                  </a:gs>
                  <a:gs pos="100000">
                    <a:srgbClr val="82B820">
                      <a:gamma/>
                      <a:shade val="72549"/>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p>
            </p:txBody>
          </p:sp>
          <p:grpSp>
            <p:nvGrpSpPr>
              <p:cNvPr id="25" name="Group 22"/>
              <p:cNvGrpSpPr/>
              <p:nvPr/>
            </p:nvGrpSpPr>
            <p:grpSpPr bwMode="auto">
              <a:xfrm>
                <a:off x="3209927" y="1771635"/>
                <a:ext cx="2379665" cy="2892410"/>
                <a:chOff x="2100" y="1308"/>
                <a:chExt cx="1499" cy="1822"/>
              </a:xfrm>
            </p:grpSpPr>
            <p:sp>
              <p:nvSpPr>
                <p:cNvPr id="26" name="Oval 23"/>
                <p:cNvSpPr>
                  <a:spLocks noChangeArrowheads="1"/>
                </p:cNvSpPr>
                <p:nvPr/>
              </p:nvSpPr>
              <p:spPr bwMode="gray">
                <a:xfrm>
                  <a:off x="2238" y="1769"/>
                  <a:ext cx="1361" cy="1361"/>
                </a:xfrm>
                <a:prstGeom prst="ellipse">
                  <a:avLst/>
                </a:prstGeom>
                <a:gradFill rotWithShape="1">
                  <a:gsLst>
                    <a:gs pos="0">
                      <a:srgbClr val="0099CC">
                        <a:gamma/>
                        <a:tint val="42353"/>
                        <a:invGamma/>
                      </a:srgbClr>
                    </a:gs>
                    <a:gs pos="50000">
                      <a:srgbClr val="0099CC"/>
                    </a:gs>
                    <a:gs pos="100000">
                      <a:srgbClr val="0099CC">
                        <a:gamma/>
                        <a:tint val="42353"/>
                        <a:invGamma/>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27" name="Oval 24"/>
                <p:cNvSpPr>
                  <a:spLocks noChangeArrowheads="1"/>
                </p:cNvSpPr>
                <p:nvPr/>
              </p:nvSpPr>
              <p:spPr bwMode="gray">
                <a:xfrm>
                  <a:off x="2327" y="1858"/>
                  <a:ext cx="1183" cy="1183"/>
                </a:xfrm>
                <a:prstGeom prst="ellipse">
                  <a:avLst/>
                </a:prstGeom>
                <a:gradFill rotWithShape="1">
                  <a:gsLst>
                    <a:gs pos="0">
                      <a:srgbClr val="0099CC">
                        <a:gamma/>
                        <a:shade val="54118"/>
                        <a:invGamma/>
                      </a:srgbClr>
                    </a:gs>
                    <a:gs pos="50000">
                      <a:srgbClr val="0099CC"/>
                    </a:gs>
                    <a:gs pos="100000">
                      <a:srgbClr val="0099CC">
                        <a:gamma/>
                        <a:shade val="54118"/>
                        <a:invGamma/>
                      </a:srgb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8" name="Oval 25"/>
                <p:cNvSpPr>
                  <a:spLocks noChangeArrowheads="1"/>
                </p:cNvSpPr>
                <p:nvPr/>
              </p:nvSpPr>
              <p:spPr bwMode="gray">
                <a:xfrm>
                  <a:off x="2328" y="1860"/>
                  <a:ext cx="1183" cy="1183"/>
                </a:xfrm>
                <a:prstGeom prst="ellipse">
                  <a:avLst/>
                </a:prstGeom>
                <a:gradFill rotWithShape="1">
                  <a:gsLst>
                    <a:gs pos="0">
                      <a:srgbClr val="0099CC">
                        <a:gamma/>
                        <a:shade val="63529"/>
                        <a:invGamma/>
                      </a:srgbClr>
                    </a:gs>
                    <a:gs pos="100000">
                      <a:srgbClr val="0099CC">
                        <a:alpha val="0"/>
                      </a:srgbClr>
                    </a:gs>
                  </a:gsLst>
                  <a:lin ang="27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9" name="Oval 26"/>
                <p:cNvSpPr>
                  <a:spLocks noChangeArrowheads="1"/>
                </p:cNvSpPr>
                <p:nvPr/>
              </p:nvSpPr>
              <p:spPr bwMode="gray">
                <a:xfrm>
                  <a:off x="2391" y="1917"/>
                  <a:ext cx="1065" cy="1065"/>
                </a:xfrm>
                <a:prstGeom prst="ellipse">
                  <a:avLst/>
                </a:prstGeom>
                <a:solidFill>
                  <a:srgbClr val="333333"/>
                </a:soli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30" name="Group 27"/>
                <p:cNvGrpSpPr/>
                <p:nvPr/>
              </p:nvGrpSpPr>
              <p:grpSpPr bwMode="auto">
                <a:xfrm>
                  <a:off x="2410" y="1929"/>
                  <a:ext cx="1031" cy="1031"/>
                  <a:chOff x="4166" y="1706"/>
                  <a:chExt cx="1252" cy="1252"/>
                </a:xfrm>
              </p:grpSpPr>
              <p:sp>
                <p:nvSpPr>
                  <p:cNvPr id="32" name="Oval 28"/>
                  <p:cNvSpPr>
                    <a:spLocks noChangeArrowheads="1"/>
                  </p:cNvSpPr>
                  <p:nvPr/>
                </p:nvSpPr>
                <p:spPr bwMode="auto">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3" name="Oval 29"/>
                  <p:cNvSpPr>
                    <a:spLocks noChangeArrowheads="1"/>
                  </p:cNvSpPr>
                  <p:nvPr/>
                </p:nvSpPr>
                <p:spPr bwMode="auto">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4" name="Oval 30"/>
                  <p:cNvSpPr>
                    <a:spLocks noChangeArrowheads="1"/>
                  </p:cNvSpPr>
                  <p:nvPr/>
                </p:nvSpPr>
                <p:spPr bwMode="auto">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35" name="Oval 31"/>
                  <p:cNvSpPr>
                    <a:spLocks noChangeArrowheads="1"/>
                  </p:cNvSpPr>
                  <p:nvPr/>
                </p:nvSpPr>
                <p:spPr bwMode="auto">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zh-CN" altLang="en-US" dirty="0"/>
                      <a:t>保护措施</a:t>
                    </a:r>
                  </a:p>
                </p:txBody>
              </p:sp>
            </p:grpSp>
            <p:sp>
              <p:nvSpPr>
                <p:cNvPr id="31" name="Text Box 32"/>
                <p:cNvSpPr txBox="1">
                  <a:spLocks noChangeArrowheads="1"/>
                </p:cNvSpPr>
                <p:nvPr/>
              </p:nvSpPr>
              <p:spPr bwMode="auto">
                <a:xfrm>
                  <a:off x="2100" y="1308"/>
                  <a:ext cx="2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①</a:t>
                  </a:r>
                  <a:endParaRPr lang="en-US" altLang="zh-CN" sz="1600" b="1" dirty="0">
                    <a:solidFill>
                      <a:schemeClr val="bg1"/>
                    </a:solidFill>
                    <a:ea typeface="宋体" panose="02010600030101010101" pitchFamily="2" charset="-122"/>
                  </a:endParaRPr>
                </a:p>
              </p:txBody>
            </p:sp>
          </p:grpSp>
        </p:grpSp>
        <p:sp>
          <p:nvSpPr>
            <p:cNvPr id="3" name="矩形 2"/>
            <p:cNvSpPr/>
            <p:nvPr/>
          </p:nvSpPr>
          <p:spPr>
            <a:xfrm>
              <a:off x="3740190" y="1729859"/>
              <a:ext cx="1107996" cy="369332"/>
            </a:xfrm>
            <a:prstGeom prst="rect">
              <a:avLst/>
            </a:prstGeom>
          </p:spPr>
          <p:txBody>
            <a:bodyPr wrap="none">
              <a:spAutoFit/>
            </a:bodyPr>
            <a:lstStyle/>
            <a:p>
              <a:r>
                <a:rPr lang="zh-CN" altLang="zh-CN" dirty="0"/>
                <a:t>立法保护</a:t>
              </a:r>
              <a:endParaRPr lang="zh-CN" altLang="en-US" dirty="0"/>
            </a:p>
          </p:txBody>
        </p:sp>
        <p:sp>
          <p:nvSpPr>
            <p:cNvPr id="37" name="Text Box 32"/>
            <p:cNvSpPr txBox="1">
              <a:spLocks noChangeArrowheads="1"/>
            </p:cNvSpPr>
            <p:nvPr/>
          </p:nvSpPr>
          <p:spPr bwMode="auto">
            <a:xfrm>
              <a:off x="4768056" y="4327195"/>
              <a:ext cx="297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⑤</a:t>
              </a:r>
              <a:endParaRPr lang="en-US" altLang="zh-CN" sz="1600" b="1" dirty="0">
                <a:solidFill>
                  <a:schemeClr val="bg1"/>
                </a:solidFill>
                <a:ea typeface="宋体" panose="02010600030101010101" pitchFamily="2" charset="-122"/>
              </a:endParaRPr>
            </a:p>
          </p:txBody>
        </p:sp>
        <p:sp>
          <p:nvSpPr>
            <p:cNvPr id="38" name="Text Box 32"/>
            <p:cNvSpPr txBox="1">
              <a:spLocks noChangeArrowheads="1"/>
            </p:cNvSpPr>
            <p:nvPr/>
          </p:nvSpPr>
          <p:spPr bwMode="auto">
            <a:xfrm>
              <a:off x="6549231" y="4374820"/>
              <a:ext cx="297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④</a:t>
              </a:r>
              <a:endParaRPr lang="en-US" altLang="zh-CN" sz="1600" b="1" dirty="0">
                <a:solidFill>
                  <a:schemeClr val="bg1"/>
                </a:solidFill>
                <a:ea typeface="宋体" panose="02010600030101010101" pitchFamily="2" charset="-122"/>
              </a:endParaRPr>
            </a:p>
          </p:txBody>
        </p:sp>
        <p:sp>
          <p:nvSpPr>
            <p:cNvPr id="39" name="Text Box 32"/>
            <p:cNvSpPr txBox="1">
              <a:spLocks noChangeArrowheads="1"/>
            </p:cNvSpPr>
            <p:nvPr/>
          </p:nvSpPr>
          <p:spPr bwMode="auto">
            <a:xfrm>
              <a:off x="7254081" y="3069895"/>
              <a:ext cx="297783" cy="3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③</a:t>
              </a:r>
              <a:endParaRPr lang="en-US" altLang="zh-CN" sz="1600" b="1" dirty="0">
                <a:solidFill>
                  <a:schemeClr val="bg1"/>
                </a:solidFill>
                <a:ea typeface="宋体" panose="02010600030101010101" pitchFamily="2" charset="-122"/>
              </a:endParaRPr>
            </a:p>
          </p:txBody>
        </p:sp>
        <p:sp>
          <p:nvSpPr>
            <p:cNvPr id="42" name="Text Box 32"/>
            <p:cNvSpPr txBox="1">
              <a:spLocks noChangeArrowheads="1"/>
            </p:cNvSpPr>
            <p:nvPr/>
          </p:nvSpPr>
          <p:spPr bwMode="auto">
            <a:xfrm>
              <a:off x="6511131" y="1669720"/>
              <a:ext cx="2977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②</a:t>
              </a:r>
              <a:endParaRPr lang="en-US" altLang="zh-CN" sz="1600" b="1" dirty="0">
                <a:solidFill>
                  <a:schemeClr val="bg1"/>
                </a:solidFill>
                <a:ea typeface="宋体" panose="02010600030101010101" pitchFamily="2" charset="-122"/>
              </a:endParaRPr>
            </a:p>
          </p:txBody>
        </p:sp>
        <p:sp>
          <p:nvSpPr>
            <p:cNvPr id="43" name="Text Box 32"/>
            <p:cNvSpPr txBox="1">
              <a:spLocks noChangeArrowheads="1"/>
            </p:cNvSpPr>
            <p:nvPr/>
          </p:nvSpPr>
          <p:spPr bwMode="auto">
            <a:xfrm>
              <a:off x="4072731" y="3069895"/>
              <a:ext cx="297783" cy="3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solidFill>
                    <a:schemeClr val="bg1"/>
                  </a:solidFill>
                  <a:ea typeface="宋体" panose="02010600030101010101" pitchFamily="2" charset="-122"/>
                </a:rPr>
                <a:t>⑥</a:t>
              </a:r>
              <a:endParaRPr lang="en-US" altLang="zh-CN" sz="1600" b="1" dirty="0">
                <a:solidFill>
                  <a:schemeClr val="bg1"/>
                </a:solidFill>
                <a:ea typeface="宋体" panose="02010600030101010101" pitchFamily="2" charset="-122"/>
              </a:endParaRPr>
            </a:p>
          </p:txBody>
        </p:sp>
        <p:sp>
          <p:nvSpPr>
            <p:cNvPr id="4" name="矩形 3"/>
            <p:cNvSpPr/>
            <p:nvPr/>
          </p:nvSpPr>
          <p:spPr>
            <a:xfrm>
              <a:off x="6910895" y="1656199"/>
              <a:ext cx="2031325" cy="369332"/>
            </a:xfrm>
            <a:prstGeom prst="rect">
              <a:avLst/>
            </a:prstGeom>
          </p:spPr>
          <p:txBody>
            <a:bodyPr wrap="none">
              <a:spAutoFit/>
            </a:bodyPr>
            <a:lstStyle/>
            <a:p>
              <a:r>
                <a:rPr lang="zh-CN" altLang="zh-CN" dirty="0"/>
                <a:t>强化法律法规意识</a:t>
              </a:r>
              <a:endParaRPr lang="zh-CN" altLang="en-US" dirty="0"/>
            </a:p>
          </p:txBody>
        </p:sp>
        <p:sp>
          <p:nvSpPr>
            <p:cNvPr id="36" name="矩形 35"/>
            <p:cNvSpPr/>
            <p:nvPr/>
          </p:nvSpPr>
          <p:spPr>
            <a:xfrm>
              <a:off x="7558976" y="3054543"/>
              <a:ext cx="1569660" cy="369332"/>
            </a:xfrm>
            <a:prstGeom prst="rect">
              <a:avLst/>
            </a:prstGeom>
          </p:spPr>
          <p:txBody>
            <a:bodyPr wrap="none">
              <a:spAutoFit/>
            </a:bodyPr>
            <a:lstStyle/>
            <a:p>
              <a:r>
                <a:rPr lang="zh-CN" altLang="zh-CN" dirty="0"/>
                <a:t>加强制度建设</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第五节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1269921" y="2580273"/>
            <a:ext cx="687399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病案管理中患者的知情同意权</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6648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一、知情同意权概念与原则</a:t>
            </a:r>
            <a:endParaRPr lang="en-US" altLang="zh-CN" sz="2800" b="1" dirty="0"/>
          </a:p>
        </p:txBody>
      </p:sp>
      <p:sp>
        <p:nvSpPr>
          <p:cNvPr id="2" name="矩形 1"/>
          <p:cNvSpPr/>
          <p:nvPr/>
        </p:nvSpPr>
        <p:spPr>
          <a:xfrm>
            <a:off x="238125" y="964764"/>
            <a:ext cx="9098689" cy="3877985"/>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（一）知情同意权概念与原则</a:t>
            </a:r>
            <a:endParaRPr lang="en-US" altLang="zh-CN" sz="2400" dirty="0">
              <a:latin typeface="黑体" panose="02010609060101010101" pitchFamily="49" charset="-122"/>
              <a:ea typeface="黑体" panose="02010609060101010101" pitchFamily="49" charset="-122"/>
            </a:endParaRPr>
          </a:p>
          <a:p>
            <a:pPr indent="447675" algn="just">
              <a:lnSpc>
                <a:spcPct val="150000"/>
              </a:lnSpc>
              <a:defRPr/>
            </a:pPr>
            <a:r>
              <a:rPr lang="zh-CN" altLang="en-US" sz="2000">
                <a:latin typeface="+mn-ea"/>
              </a:rPr>
              <a:t>知情</a:t>
            </a:r>
            <a:r>
              <a:rPr lang="zh-CN" altLang="en-US" sz="2000" dirty="0">
                <a:latin typeface="+mn-ea"/>
              </a:rPr>
              <a:t>同意权由知情权和同意权两个密切相连的权利组成。知情权是指知悉、获取信息的自由与权利，包括从官方或非官方知悉、获取相关信息。知情权是同意权得以存在的前提和基础，同意权又是知情权的价值体现。</a:t>
            </a:r>
          </a:p>
          <a:p>
            <a:pPr indent="447675" algn="just">
              <a:lnSpc>
                <a:spcPct val="150000"/>
              </a:lnSpc>
              <a:defRPr/>
            </a:pPr>
            <a:r>
              <a:rPr lang="zh-CN" altLang="en-US" sz="2000" dirty="0">
                <a:latin typeface="+mn-ea"/>
              </a:rPr>
              <a:t>患者的知情同意权是指患者所享有的知悉自己的病情、医疗措施、医疗风险、医疗费用的基本情况、技术水平等医疗信息，并可以对医务人员所采取的医疗措施决定取舍的权利。</a:t>
            </a:r>
          </a:p>
          <a:p>
            <a:pPr indent="447675" algn="just">
              <a:lnSpc>
                <a:spcPct val="150000"/>
              </a:lnSpc>
              <a:defRPr/>
            </a:pPr>
            <a:endParaRPr lang="en-US" altLang="zh-CN"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427672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一、</a:t>
            </a:r>
            <a:r>
              <a:rPr lang="zh-CN" altLang="zh-CN" sz="2800" dirty="0">
                <a:latin typeface="黑体" panose="02010609060101010101" pitchFamily="49" charset="-122"/>
                <a:ea typeface="黑体" panose="02010609060101010101" pitchFamily="49" charset="-122"/>
              </a:rPr>
              <a:t>法律原则</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447675">
              <a:tabLst>
                <a:tab pos="447675" algn="l"/>
              </a:tabLst>
              <a:defRPr/>
            </a:pPr>
            <a:r>
              <a:rPr lang="zh-CN" altLang="zh-CN" sz="2000" dirty="0">
                <a:latin typeface="+mn-ea"/>
                <a:cs typeface="+mn-ea"/>
              </a:rPr>
              <a:t>法律原则是指在一定法律体系中作为法律规则的指导思想、基础或本源的综合的、稳定的法律原理和准则。法律原则无论是对法的创制还是对法律的实施都具有重要的意义</a:t>
            </a:r>
            <a:r>
              <a:rPr lang="zh-CN" altLang="en-US" sz="2000" dirty="0">
                <a:latin typeface="+mn-ea"/>
                <a:cs typeface="+mn-ea"/>
              </a:rPr>
              <a:t>。</a:t>
            </a:r>
            <a:endParaRPr lang="en-US" altLang="zh-CN" sz="2000" dirty="0">
              <a:latin typeface="+mn-ea"/>
              <a:cs typeface="+mn-ea"/>
            </a:endParaRPr>
          </a:p>
          <a:p>
            <a:pPr indent="447675">
              <a:lnSpc>
                <a:spcPct val="150000"/>
              </a:lnSpc>
              <a:tabLst>
                <a:tab pos="447675" algn="l"/>
              </a:tabLst>
              <a:defRPr/>
            </a:pPr>
            <a:r>
              <a:rPr lang="zh-CN" altLang="zh-CN" sz="2000" dirty="0">
                <a:latin typeface="+mn-ea"/>
                <a:cs typeface="+mn-ea"/>
              </a:rPr>
              <a:t>我国立法的基本原则</a:t>
            </a:r>
            <a:r>
              <a:rPr lang="zh-CN" altLang="en-US" sz="2000" dirty="0">
                <a:latin typeface="+mn-ea"/>
                <a:cs typeface="+mn-ea"/>
              </a:rPr>
              <a:t>：</a:t>
            </a:r>
            <a:endParaRPr lang="en-US" altLang="zh-CN" sz="2000" dirty="0">
              <a:latin typeface="+mn-ea"/>
              <a:cs typeface="+mn-ea"/>
            </a:endParaRPr>
          </a:p>
          <a:p>
            <a:pPr indent="447675"/>
            <a:r>
              <a:rPr lang="en-US" altLang="zh-CN" sz="2000" dirty="0">
                <a:latin typeface="+mn-ea"/>
                <a:cs typeface="+mn-ea"/>
              </a:rPr>
              <a:t>1.</a:t>
            </a:r>
            <a:r>
              <a:rPr lang="zh-CN" altLang="zh-CN" sz="2000" dirty="0">
                <a:latin typeface="+mn-ea"/>
                <a:cs typeface="+mn-ea"/>
              </a:rPr>
              <a:t>立法必须以宪法为依据；</a:t>
            </a:r>
          </a:p>
          <a:p>
            <a:pPr indent="447675"/>
            <a:r>
              <a:rPr lang="en-US" altLang="zh-CN" sz="2000" dirty="0">
                <a:latin typeface="+mn-ea"/>
                <a:cs typeface="+mn-ea"/>
              </a:rPr>
              <a:t>2.</a:t>
            </a:r>
            <a:r>
              <a:rPr lang="zh-CN" altLang="zh-CN" sz="2000" dirty="0">
                <a:latin typeface="+mn-ea"/>
                <a:cs typeface="+mn-ea"/>
              </a:rPr>
              <a:t>立法必须从实际出发；</a:t>
            </a:r>
          </a:p>
          <a:p>
            <a:pPr indent="447675"/>
            <a:r>
              <a:rPr lang="en-US" altLang="zh-CN" sz="2000" dirty="0">
                <a:latin typeface="+mn-ea"/>
                <a:cs typeface="+mn-ea"/>
              </a:rPr>
              <a:t>3.</a:t>
            </a:r>
            <a:r>
              <a:rPr lang="zh-CN" altLang="zh-CN" sz="2000" dirty="0">
                <a:latin typeface="+mn-ea"/>
                <a:cs typeface="+mn-ea"/>
              </a:rPr>
              <a:t>总结实践经验与科学预见相结合；</a:t>
            </a:r>
          </a:p>
          <a:p>
            <a:pPr indent="447675"/>
            <a:r>
              <a:rPr lang="en-US" altLang="zh-CN" sz="2000" dirty="0">
                <a:latin typeface="+mn-ea"/>
                <a:cs typeface="+mn-ea"/>
              </a:rPr>
              <a:t>4.</a:t>
            </a:r>
            <a:r>
              <a:rPr lang="zh-CN" altLang="zh-CN" sz="2000" dirty="0">
                <a:latin typeface="+mn-ea"/>
                <a:cs typeface="+mn-ea"/>
              </a:rPr>
              <a:t>吸收、借鉴历史和国外的经验；</a:t>
            </a:r>
          </a:p>
          <a:p>
            <a:pPr indent="447675"/>
            <a:r>
              <a:rPr lang="en-US" altLang="zh-CN" sz="2000" dirty="0">
                <a:latin typeface="+mn-ea"/>
                <a:cs typeface="+mn-ea"/>
              </a:rPr>
              <a:t>5.</a:t>
            </a:r>
            <a:r>
              <a:rPr lang="zh-CN" altLang="zh-CN" sz="2000" dirty="0">
                <a:latin typeface="+mn-ea"/>
                <a:cs typeface="+mn-ea"/>
              </a:rPr>
              <a:t>以最大多数人的最大利益为标准，立足全局，统筹兼顾；</a:t>
            </a:r>
          </a:p>
          <a:p>
            <a:pPr indent="447675"/>
            <a:r>
              <a:rPr lang="en-US" altLang="zh-CN" sz="2000" dirty="0">
                <a:latin typeface="+mn-ea"/>
                <a:cs typeface="+mn-ea"/>
              </a:rPr>
              <a:t>6.</a:t>
            </a:r>
            <a:r>
              <a:rPr lang="zh-CN" altLang="zh-CN" sz="2000" dirty="0">
                <a:latin typeface="+mn-ea"/>
                <a:cs typeface="+mn-ea"/>
              </a:rPr>
              <a:t>原则性和灵活性相结合；</a:t>
            </a:r>
          </a:p>
          <a:p>
            <a:pPr indent="447675"/>
            <a:r>
              <a:rPr lang="en-US" altLang="zh-CN" sz="2000" dirty="0">
                <a:latin typeface="+mn-ea"/>
                <a:cs typeface="+mn-ea"/>
              </a:rPr>
              <a:t>7.</a:t>
            </a:r>
            <a:r>
              <a:rPr lang="zh-CN" altLang="zh-CN" sz="2000" dirty="0">
                <a:latin typeface="+mn-ea"/>
                <a:cs typeface="+mn-ea"/>
              </a:rPr>
              <a:t>保持法律的稳定性和连续性与及时立、改、废相结合。</a:t>
            </a:r>
            <a:endParaRPr lang="zh-CN" altLang="en-US" sz="2000" dirty="0">
              <a:latin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6648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一、知情同意权概念与原则</a:t>
            </a:r>
            <a:endParaRPr lang="en-US" altLang="zh-CN" sz="2800" b="1" dirty="0"/>
          </a:p>
        </p:txBody>
      </p:sp>
      <p:sp>
        <p:nvSpPr>
          <p:cNvPr id="2" name="矩形 1"/>
          <p:cNvSpPr/>
          <p:nvPr/>
        </p:nvSpPr>
        <p:spPr>
          <a:xfrm>
            <a:off x="238125" y="964764"/>
            <a:ext cx="9098689" cy="646331"/>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（二）</a:t>
            </a:r>
            <a:r>
              <a:rPr lang="zh-CN" altLang="zh-CN" sz="2400" dirty="0">
                <a:latin typeface="黑体" panose="02010609060101010101" pitchFamily="49" charset="-122"/>
                <a:ea typeface="黑体" panose="02010609060101010101" pitchFamily="49" charset="-122"/>
              </a:rPr>
              <a:t>患者知情同意权的范围</a:t>
            </a:r>
            <a:endParaRPr lang="en-US" altLang="zh-CN" sz="2400" dirty="0">
              <a:latin typeface="黑体" panose="02010609060101010101" pitchFamily="49" charset="-122"/>
              <a:ea typeface="黑体" panose="02010609060101010101" pitchFamily="49" charset="-122"/>
            </a:endParaRPr>
          </a:p>
        </p:txBody>
      </p:sp>
      <p:grpSp>
        <p:nvGrpSpPr>
          <p:cNvPr id="5" name="组合 4"/>
          <p:cNvGrpSpPr>
            <a:grpSpLocks noChangeAspect="1"/>
          </p:cNvGrpSpPr>
          <p:nvPr/>
        </p:nvGrpSpPr>
        <p:grpSpPr>
          <a:xfrm>
            <a:off x="2817820" y="2133925"/>
            <a:ext cx="3989594" cy="2033761"/>
            <a:chOff x="1970088" y="2283617"/>
            <a:chExt cx="5026024" cy="2542209"/>
          </a:xfrm>
        </p:grpSpPr>
        <p:sp>
          <p:nvSpPr>
            <p:cNvPr id="6" name="AutoShape 3"/>
            <p:cNvSpPr>
              <a:spLocks noChangeArrowheads="1"/>
            </p:cNvSpPr>
            <p:nvPr/>
          </p:nvSpPr>
          <p:spPr bwMode="gray">
            <a:xfrm rot="1961519">
              <a:off x="2200276" y="2919413"/>
              <a:ext cx="4784725" cy="1093786"/>
            </a:xfrm>
            <a:prstGeom prst="roundRect">
              <a:avLst>
                <a:gd name="adj" fmla="val 50000"/>
              </a:avLst>
            </a:prstGeom>
            <a:gradFill rotWithShape="1">
              <a:gsLst>
                <a:gs pos="0">
                  <a:schemeClr val="folHlink"/>
                </a:gs>
                <a:gs pos="50000">
                  <a:schemeClr val="folHlink">
                    <a:gamma/>
                    <a:tint val="40000"/>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AutoShape 4"/>
            <p:cNvSpPr>
              <a:spLocks noChangeArrowheads="1"/>
            </p:cNvSpPr>
            <p:nvPr/>
          </p:nvSpPr>
          <p:spPr bwMode="gray">
            <a:xfrm rot="19638481" flipH="1">
              <a:off x="2211386" y="2922589"/>
              <a:ext cx="4784726" cy="1093787"/>
            </a:xfrm>
            <a:prstGeom prst="roundRect">
              <a:avLst>
                <a:gd name="adj" fmla="val 50000"/>
              </a:avLst>
            </a:prstGeom>
            <a:gradFill rotWithShape="1">
              <a:gsLst>
                <a:gs pos="0">
                  <a:schemeClr val="accent2"/>
                </a:gs>
                <a:gs pos="50000">
                  <a:schemeClr val="accent2">
                    <a:gamma/>
                    <a:tint val="29804"/>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AutoShape 5"/>
            <p:cNvSpPr>
              <a:spLocks noChangeArrowheads="1"/>
            </p:cNvSpPr>
            <p:nvPr/>
          </p:nvSpPr>
          <p:spPr bwMode="gray">
            <a:xfrm>
              <a:off x="3602038" y="2586038"/>
              <a:ext cx="2003425" cy="1311275"/>
            </a:xfrm>
            <a:prstGeom prst="diamond">
              <a:avLst/>
            </a:prstGeom>
            <a:gradFill rotWithShape="1">
              <a:gsLst>
                <a:gs pos="0">
                  <a:srgbClr val="FF6600"/>
                </a:gs>
                <a:gs pos="100000">
                  <a:srgbClr val="FF6600">
                    <a:gamma/>
                    <a:tint val="43922"/>
                    <a:invGamma/>
                  </a:srgbClr>
                </a:gs>
              </a:gsLst>
              <a:lin ang="5400000" scaled="1"/>
            </a:gradFill>
            <a:ln>
              <a:noFill/>
            </a:ln>
            <a:effectLst/>
            <a:scene3d>
              <a:camera prst="legacyObliqueBottom"/>
              <a:lightRig rig="legacyNormal3" dir="t"/>
            </a:scene3d>
            <a:sp3d extrusionH="430200" prstMaterial="legacyMatte">
              <a:bevelT w="13500" h="13500" prst="angle"/>
              <a:bevelB w="13500" h="13500" prst="angle"/>
              <a:extrusionClr>
                <a:srgbClr val="FF66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9" name="Text Box 6"/>
            <p:cNvSpPr txBox="1">
              <a:spLocks noChangeArrowheads="1"/>
            </p:cNvSpPr>
            <p:nvPr/>
          </p:nvSpPr>
          <p:spPr bwMode="gray">
            <a:xfrm>
              <a:off x="3765550" y="3089275"/>
              <a:ext cx="1676400" cy="42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zh-CN" altLang="en-US" sz="1600" b="1" dirty="0">
                  <a:solidFill>
                    <a:srgbClr val="FFFFE1"/>
                  </a:solidFill>
                  <a:ea typeface="宋体" panose="02010600030101010101" pitchFamily="2" charset="-122"/>
                </a:rPr>
                <a:t>知情同意权</a:t>
              </a:r>
              <a:endParaRPr lang="en-US" altLang="zh-CN" sz="1600" b="1" dirty="0">
                <a:solidFill>
                  <a:srgbClr val="FFFFE1"/>
                </a:solidFill>
                <a:ea typeface="宋体" panose="02010600030101010101" pitchFamily="2" charset="-122"/>
              </a:endParaRPr>
            </a:p>
          </p:txBody>
        </p:sp>
        <p:sp>
          <p:nvSpPr>
            <p:cNvPr id="10" name="Rectangle 8"/>
            <p:cNvSpPr>
              <a:spLocks noChangeArrowheads="1"/>
            </p:cNvSpPr>
            <p:nvPr/>
          </p:nvSpPr>
          <p:spPr bwMode="gray">
            <a:xfrm>
              <a:off x="2600325" y="2331244"/>
              <a:ext cx="1219667" cy="50013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2000" b="1" dirty="0">
                  <a:solidFill>
                    <a:srgbClr val="22370F"/>
                  </a:solidFill>
                  <a:ea typeface="宋体" panose="02010600030101010101" pitchFamily="2" charset="-122"/>
                </a:rPr>
                <a:t>了解权</a:t>
              </a:r>
              <a:endParaRPr lang="en-US" altLang="zh-CN" sz="2000" b="1" dirty="0">
                <a:solidFill>
                  <a:srgbClr val="22370F"/>
                </a:solidFill>
                <a:ea typeface="宋体" panose="02010600030101010101" pitchFamily="2" charset="-122"/>
              </a:endParaRPr>
            </a:p>
          </p:txBody>
        </p:sp>
        <p:sp>
          <p:nvSpPr>
            <p:cNvPr id="14" name="Rectangle 12"/>
            <p:cNvSpPr>
              <a:spLocks noChangeArrowheads="1"/>
            </p:cNvSpPr>
            <p:nvPr/>
          </p:nvSpPr>
          <p:spPr bwMode="gray">
            <a:xfrm>
              <a:off x="5115931" y="2283617"/>
              <a:ext cx="1655922" cy="5001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2000" b="1" dirty="0">
                  <a:solidFill>
                    <a:srgbClr val="0C2036"/>
                  </a:solidFill>
                  <a:ea typeface="宋体" panose="02010600030101010101" pitchFamily="2" charset="-122"/>
                </a:rPr>
                <a:t>被告知权</a:t>
              </a:r>
              <a:endParaRPr lang="en-US" altLang="zh-CN" sz="2000" b="1" dirty="0">
                <a:solidFill>
                  <a:srgbClr val="0C2036"/>
                </a:solidFill>
                <a:ea typeface="宋体" panose="02010600030101010101" pitchFamily="2" charset="-122"/>
              </a:endParaRPr>
            </a:p>
          </p:txBody>
        </p:sp>
        <p:sp>
          <p:nvSpPr>
            <p:cNvPr id="15" name="Rectangle 13"/>
            <p:cNvSpPr>
              <a:spLocks noChangeArrowheads="1"/>
            </p:cNvSpPr>
            <p:nvPr/>
          </p:nvSpPr>
          <p:spPr bwMode="gray">
            <a:xfrm>
              <a:off x="2600325" y="3940968"/>
              <a:ext cx="1699644" cy="88485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2000" b="1" dirty="0">
                  <a:solidFill>
                    <a:srgbClr val="0C2036"/>
                  </a:solidFill>
                  <a:ea typeface="宋体" panose="02010600030101010101" pitchFamily="2" charset="-122"/>
                </a:rPr>
                <a:t>拒绝权和同意权</a:t>
              </a:r>
              <a:endParaRPr lang="en-US" altLang="zh-CN" sz="2000" b="1" dirty="0">
                <a:solidFill>
                  <a:srgbClr val="0C2036"/>
                </a:solidFill>
                <a:ea typeface="宋体" panose="02010600030101010101" pitchFamily="2" charset="-122"/>
              </a:endParaRPr>
            </a:p>
          </p:txBody>
        </p:sp>
        <p:sp>
          <p:nvSpPr>
            <p:cNvPr id="16" name="Rectangle 14"/>
            <p:cNvSpPr>
              <a:spLocks noChangeArrowheads="1"/>
            </p:cNvSpPr>
            <p:nvPr/>
          </p:nvSpPr>
          <p:spPr bwMode="gray">
            <a:xfrm>
              <a:off x="5343920" y="4191000"/>
              <a:ext cx="1241029" cy="50013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zh-CN" altLang="en-US" sz="2000" b="1" dirty="0">
                  <a:solidFill>
                    <a:srgbClr val="22370F"/>
                  </a:solidFill>
                  <a:ea typeface="宋体" panose="02010600030101010101" pitchFamily="2" charset="-122"/>
                </a:rPr>
                <a:t>选择权</a:t>
              </a:r>
              <a:endParaRPr lang="en-US" altLang="zh-CN" sz="2000" b="1" dirty="0">
                <a:solidFill>
                  <a:srgbClr val="22370F"/>
                </a:solidFill>
                <a:ea typeface="宋体" panose="02010600030101010101" pitchFamily="2" charset="-122"/>
              </a:endParaRPr>
            </a:p>
          </p:txBody>
        </p:sp>
        <p:grpSp>
          <p:nvGrpSpPr>
            <p:cNvPr id="17" name="Group 15"/>
            <p:cNvGrpSpPr/>
            <p:nvPr/>
          </p:nvGrpSpPr>
          <p:grpSpPr bwMode="auto">
            <a:xfrm>
              <a:off x="1970088" y="3024188"/>
              <a:ext cx="1123950" cy="942975"/>
              <a:chOff x="1944" y="1766"/>
              <a:chExt cx="708" cy="594"/>
            </a:xfrm>
          </p:grpSpPr>
          <p:sp>
            <p:nvSpPr>
              <p:cNvPr id="18" name="Freeform 16"/>
              <p:cNvSpPr/>
              <p:nvPr/>
            </p:nvSpPr>
            <p:spPr bwMode="gray">
              <a:xfrm>
                <a:off x="1944" y="1928"/>
                <a:ext cx="708" cy="432"/>
              </a:xfrm>
              <a:custGeom>
                <a:avLst/>
                <a:gdLst>
                  <a:gd name="T0" fmla="*/ 8 w 708"/>
                  <a:gd name="T1" fmla="*/ 211 h 432"/>
                  <a:gd name="T2" fmla="*/ 324 w 708"/>
                  <a:gd name="T3" fmla="*/ 417 h 432"/>
                  <a:gd name="T4" fmla="*/ 360 w 708"/>
                  <a:gd name="T5" fmla="*/ 432 h 432"/>
                  <a:gd name="T6" fmla="*/ 404 w 708"/>
                  <a:gd name="T7" fmla="*/ 412 h 432"/>
                  <a:gd name="T8" fmla="*/ 705 w 708"/>
                  <a:gd name="T9" fmla="*/ 216 h 432"/>
                  <a:gd name="T10" fmla="*/ 708 w 708"/>
                  <a:gd name="T11" fmla="*/ 198 h 432"/>
                  <a:gd name="T12" fmla="*/ 671 w 708"/>
                  <a:gd name="T13" fmla="*/ 4 h 432"/>
                  <a:gd name="T14" fmla="*/ 383 w 708"/>
                  <a:gd name="T15" fmla="*/ 190 h 432"/>
                  <a:gd name="T16" fmla="*/ 354 w 708"/>
                  <a:gd name="T17" fmla="*/ 187 h 432"/>
                  <a:gd name="T18" fmla="*/ 39 w 708"/>
                  <a:gd name="T19" fmla="*/ 0 h 432"/>
                  <a:gd name="T20" fmla="*/ 0 w 708"/>
                  <a:gd name="T21" fmla="*/ 195 h 432"/>
                  <a:gd name="T22" fmla="*/ 8 w 708"/>
                  <a:gd name="T23" fmla="*/ 21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8" h="432">
                    <a:moveTo>
                      <a:pt x="8" y="211"/>
                    </a:moveTo>
                    <a:cubicBezTo>
                      <a:pt x="8" y="211"/>
                      <a:pt x="265" y="380"/>
                      <a:pt x="324" y="417"/>
                    </a:cubicBezTo>
                    <a:cubicBezTo>
                      <a:pt x="336" y="423"/>
                      <a:pt x="342" y="432"/>
                      <a:pt x="360" y="432"/>
                    </a:cubicBezTo>
                    <a:cubicBezTo>
                      <a:pt x="378" y="432"/>
                      <a:pt x="386" y="423"/>
                      <a:pt x="404" y="412"/>
                    </a:cubicBezTo>
                    <a:cubicBezTo>
                      <a:pt x="560" y="311"/>
                      <a:pt x="705" y="216"/>
                      <a:pt x="705" y="216"/>
                    </a:cubicBezTo>
                    <a:lnTo>
                      <a:pt x="708" y="198"/>
                    </a:lnTo>
                    <a:lnTo>
                      <a:pt x="671" y="4"/>
                    </a:lnTo>
                    <a:lnTo>
                      <a:pt x="383" y="190"/>
                    </a:lnTo>
                    <a:lnTo>
                      <a:pt x="354" y="187"/>
                    </a:lnTo>
                    <a:lnTo>
                      <a:pt x="39" y="0"/>
                    </a:lnTo>
                    <a:lnTo>
                      <a:pt x="0" y="195"/>
                    </a:lnTo>
                    <a:lnTo>
                      <a:pt x="8" y="211"/>
                    </a:lnTo>
                    <a:close/>
                  </a:path>
                </a:pathLst>
              </a:custGeom>
              <a:gradFill rotWithShape="1">
                <a:gsLst>
                  <a:gs pos="0">
                    <a:srgbClr val="C0C0C0">
                      <a:gamma/>
                      <a:tint val="3922"/>
                      <a:invGamma/>
                    </a:srgbClr>
                  </a:gs>
                  <a:gs pos="100000">
                    <a:srgbClr val="C0C0C0"/>
                  </a:gs>
                </a:gsLst>
                <a:lin ang="5400000" scaled="1"/>
              </a:gradFill>
              <a:ln>
                <a:noFill/>
              </a:ln>
              <a:effectLst>
                <a:outerShdw dist="25400" dir="5400000" algn="ctr" rotWithShape="0">
                  <a:srgbClr val="000000"/>
                </a:outerShdw>
              </a:effectLst>
              <a:extLst>
                <a:ext uri="{91240B29-F687-4F45-9708-019B960494DF}">
                  <a14:hiddenLine xmlns:a14="http://schemas.microsoft.com/office/drawing/2010/main" w="9525">
                    <a:solidFill>
                      <a:schemeClr val="tx1"/>
                    </a:solidFill>
                    <a:prstDash val="solid"/>
                    <a:round/>
                  </a14:hiddenLine>
                </a:ext>
              </a:extLst>
            </p:spPr>
            <p:txBody>
              <a:bodyPr wrap="none" anchor="ctr"/>
              <a:lstStyle/>
              <a:p>
                <a:endParaRPr lang="zh-CN" altLang="en-US"/>
              </a:p>
            </p:txBody>
          </p:sp>
          <p:sp>
            <p:nvSpPr>
              <p:cNvPr id="19" name="Freeform 17"/>
              <p:cNvSpPr/>
              <p:nvPr/>
            </p:nvSpPr>
            <p:spPr bwMode="gray">
              <a:xfrm>
                <a:off x="1974" y="1766"/>
                <a:ext cx="646" cy="366"/>
              </a:xfrm>
              <a:custGeom>
                <a:avLst/>
                <a:gdLst>
                  <a:gd name="T0" fmla="*/ 346 w 646"/>
                  <a:gd name="T1" fmla="*/ 0 h 366"/>
                  <a:gd name="T2" fmla="*/ 288 w 646"/>
                  <a:gd name="T3" fmla="*/ 27 h 366"/>
                  <a:gd name="T4" fmla="*/ 171 w 646"/>
                  <a:gd name="T5" fmla="*/ 89 h 366"/>
                  <a:gd name="T6" fmla="*/ 21 w 646"/>
                  <a:gd name="T7" fmla="*/ 158 h 366"/>
                  <a:gd name="T8" fmla="*/ 15 w 646"/>
                  <a:gd name="T9" fmla="*/ 182 h 366"/>
                  <a:gd name="T10" fmla="*/ 241 w 646"/>
                  <a:gd name="T11" fmla="*/ 320 h 366"/>
                  <a:gd name="T12" fmla="*/ 333 w 646"/>
                  <a:gd name="T13" fmla="*/ 366 h 366"/>
                  <a:gd name="T14" fmla="*/ 391 w 646"/>
                  <a:gd name="T15" fmla="*/ 347 h 366"/>
                  <a:gd name="T16" fmla="*/ 552 w 646"/>
                  <a:gd name="T17" fmla="*/ 251 h 366"/>
                  <a:gd name="T18" fmla="*/ 618 w 646"/>
                  <a:gd name="T19" fmla="*/ 204 h 366"/>
                  <a:gd name="T20" fmla="*/ 643 w 646"/>
                  <a:gd name="T21" fmla="*/ 179 h 366"/>
                  <a:gd name="T22" fmla="*/ 619 w 646"/>
                  <a:gd name="T23" fmla="*/ 153 h 366"/>
                  <a:gd name="T24" fmla="*/ 478 w 646"/>
                  <a:gd name="T25" fmla="*/ 69 h 366"/>
                  <a:gd name="T26" fmla="*/ 346 w 646"/>
                  <a:gd name="T2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6" h="366">
                    <a:moveTo>
                      <a:pt x="346" y="0"/>
                    </a:moveTo>
                    <a:cubicBezTo>
                      <a:pt x="331" y="0"/>
                      <a:pt x="317" y="12"/>
                      <a:pt x="288" y="27"/>
                    </a:cubicBezTo>
                    <a:lnTo>
                      <a:pt x="171" y="89"/>
                    </a:lnTo>
                    <a:lnTo>
                      <a:pt x="21" y="158"/>
                    </a:lnTo>
                    <a:cubicBezTo>
                      <a:pt x="21" y="158"/>
                      <a:pt x="0" y="167"/>
                      <a:pt x="15" y="182"/>
                    </a:cubicBezTo>
                    <a:cubicBezTo>
                      <a:pt x="151" y="265"/>
                      <a:pt x="188" y="289"/>
                      <a:pt x="241" y="320"/>
                    </a:cubicBezTo>
                    <a:cubicBezTo>
                      <a:pt x="294" y="351"/>
                      <a:pt x="308" y="361"/>
                      <a:pt x="333" y="366"/>
                    </a:cubicBezTo>
                    <a:cubicBezTo>
                      <a:pt x="349" y="365"/>
                      <a:pt x="355" y="366"/>
                      <a:pt x="391" y="347"/>
                    </a:cubicBezTo>
                    <a:lnTo>
                      <a:pt x="552" y="251"/>
                    </a:lnTo>
                    <a:lnTo>
                      <a:pt x="618" y="204"/>
                    </a:lnTo>
                    <a:cubicBezTo>
                      <a:pt x="633" y="192"/>
                      <a:pt x="643" y="187"/>
                      <a:pt x="643" y="179"/>
                    </a:cubicBezTo>
                    <a:cubicBezTo>
                      <a:pt x="643" y="171"/>
                      <a:pt x="646" y="171"/>
                      <a:pt x="619" y="153"/>
                    </a:cubicBezTo>
                    <a:lnTo>
                      <a:pt x="478" y="69"/>
                    </a:lnTo>
                    <a:cubicBezTo>
                      <a:pt x="433" y="44"/>
                      <a:pt x="361" y="0"/>
                      <a:pt x="346" y="0"/>
                    </a:cubicBezTo>
                    <a:close/>
                  </a:path>
                </a:pathLst>
              </a:custGeom>
              <a:solidFill>
                <a:srgbClr val="EAEAEA"/>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Freeform 18"/>
              <p:cNvSpPr/>
              <p:nvPr/>
            </p:nvSpPr>
            <p:spPr bwMode="gray">
              <a:xfrm>
                <a:off x="2052" y="1985"/>
                <a:ext cx="254" cy="313"/>
              </a:xfrm>
              <a:custGeom>
                <a:avLst/>
                <a:gdLst>
                  <a:gd name="T0" fmla="*/ 0 w 254"/>
                  <a:gd name="T1" fmla="*/ 0 h 313"/>
                  <a:gd name="T2" fmla="*/ 134 w 254"/>
                  <a:gd name="T3" fmla="*/ 82 h 313"/>
                  <a:gd name="T4" fmla="*/ 228 w 254"/>
                  <a:gd name="T5" fmla="*/ 135 h 313"/>
                  <a:gd name="T6" fmla="*/ 254 w 254"/>
                  <a:gd name="T7" fmla="*/ 166 h 313"/>
                  <a:gd name="T8" fmla="*/ 254 w 254"/>
                  <a:gd name="T9" fmla="*/ 313 h 313"/>
                  <a:gd name="T10" fmla="*/ 191 w 254"/>
                  <a:gd name="T11" fmla="*/ 150 h 313"/>
                  <a:gd name="T12" fmla="*/ 0 w 2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254" h="313">
                    <a:moveTo>
                      <a:pt x="0" y="0"/>
                    </a:moveTo>
                    <a:lnTo>
                      <a:pt x="134" y="82"/>
                    </a:lnTo>
                    <a:cubicBezTo>
                      <a:pt x="172" y="105"/>
                      <a:pt x="208" y="121"/>
                      <a:pt x="228" y="135"/>
                    </a:cubicBezTo>
                    <a:cubicBezTo>
                      <a:pt x="245" y="144"/>
                      <a:pt x="253" y="141"/>
                      <a:pt x="254" y="166"/>
                    </a:cubicBezTo>
                    <a:lnTo>
                      <a:pt x="254" y="313"/>
                    </a:lnTo>
                    <a:cubicBezTo>
                      <a:pt x="244" y="310"/>
                      <a:pt x="233" y="202"/>
                      <a:pt x="191" y="150"/>
                    </a:cubicBezTo>
                    <a:cubicBezTo>
                      <a:pt x="149" y="98"/>
                      <a:pt x="38" y="35"/>
                      <a:pt x="0" y="0"/>
                    </a:cubicBezTo>
                    <a:close/>
                  </a:path>
                </a:pathLst>
              </a:custGeom>
              <a:solidFill>
                <a:srgbClr val="FFFF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19"/>
              <p:cNvSpPr>
                <a:spLocks noChangeShapeType="1"/>
              </p:cNvSpPr>
              <p:nvPr/>
            </p:nvSpPr>
            <p:spPr bwMode="gray">
              <a:xfrm flipV="1">
                <a:off x="2203" y="1879"/>
                <a:ext cx="190" cy="106"/>
              </a:xfrm>
              <a:prstGeom prst="line">
                <a:avLst/>
              </a:prstGeom>
              <a:noFill/>
              <a:ln w="381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二、告知义务</a:t>
            </a:r>
            <a:endParaRPr lang="en-US" altLang="zh-CN" sz="2800" b="1" dirty="0"/>
          </a:p>
        </p:txBody>
      </p:sp>
      <p:sp>
        <p:nvSpPr>
          <p:cNvPr id="2" name="矩形 1"/>
          <p:cNvSpPr/>
          <p:nvPr/>
        </p:nvSpPr>
        <p:spPr>
          <a:xfrm>
            <a:off x="238125" y="1317189"/>
            <a:ext cx="9098689" cy="2400657"/>
          </a:xfrm>
          <a:prstGeom prst="rect">
            <a:avLst/>
          </a:prstGeom>
        </p:spPr>
        <p:txBody>
          <a:bodyPr wrap="square">
            <a:spAutoFit/>
          </a:bodyPr>
          <a:lstStyle/>
          <a:p>
            <a:pPr indent="447675" algn="just">
              <a:lnSpc>
                <a:spcPct val="150000"/>
              </a:lnSpc>
              <a:defRPr/>
            </a:pPr>
            <a:r>
              <a:rPr lang="zh-CN" altLang="en-US" sz="2000" dirty="0">
                <a:latin typeface="+mn-ea"/>
              </a:rPr>
              <a:t>告知义务是指拥有知情权的主体要求相对主体履行与之相关的告知的义务，这种告知义务可以是约定的，也可能是法定的。</a:t>
            </a:r>
          </a:p>
          <a:p>
            <a:pPr indent="447675" algn="just">
              <a:lnSpc>
                <a:spcPct val="150000"/>
              </a:lnSpc>
              <a:defRPr/>
            </a:pPr>
            <a:r>
              <a:rPr lang="zh-CN" altLang="en-US" sz="2000" dirty="0">
                <a:latin typeface="+mn-ea"/>
              </a:rPr>
              <a:t>医疗机构及其医务人员告知义务是指在医疗活动中，医疗机构及其医务人员应当将患者的病情、医疗措施、医疗风险等如实告知患者，</a:t>
            </a:r>
          </a:p>
          <a:p>
            <a:pPr indent="447675" algn="just">
              <a:lnSpc>
                <a:spcPct val="150000"/>
              </a:lnSpc>
              <a:defRPr/>
            </a:pPr>
            <a:endParaRPr lang="en-US" altLang="zh-CN" sz="20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二、告知义务</a:t>
            </a:r>
            <a:endParaRPr lang="en-US" altLang="zh-CN" sz="2800" b="1" dirty="0"/>
          </a:p>
        </p:txBody>
      </p:sp>
      <p:sp>
        <p:nvSpPr>
          <p:cNvPr id="2" name="矩形 1"/>
          <p:cNvSpPr/>
          <p:nvPr/>
        </p:nvSpPr>
        <p:spPr>
          <a:xfrm>
            <a:off x="238125" y="993339"/>
            <a:ext cx="9098689" cy="646331"/>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（一）医疗机构告知义务内容</a:t>
            </a:r>
            <a:endParaRPr lang="en-US" altLang="zh-CN" sz="2400" dirty="0">
              <a:latin typeface="黑体" panose="02010609060101010101" pitchFamily="49" charset="-122"/>
              <a:ea typeface="黑体" panose="02010609060101010101" pitchFamily="49" charset="-122"/>
            </a:endParaRPr>
          </a:p>
        </p:txBody>
      </p:sp>
      <p:grpSp>
        <p:nvGrpSpPr>
          <p:cNvPr id="3" name="组合 2"/>
          <p:cNvGrpSpPr>
            <a:grpSpLocks noChangeAspect="1"/>
          </p:cNvGrpSpPr>
          <p:nvPr/>
        </p:nvGrpSpPr>
        <p:grpSpPr>
          <a:xfrm>
            <a:off x="2066925" y="1641483"/>
            <a:ext cx="5852430" cy="3124391"/>
            <a:chOff x="631531" y="1746250"/>
            <a:chExt cx="8242856" cy="4400550"/>
          </a:xfrm>
        </p:grpSpPr>
        <p:sp>
          <p:nvSpPr>
            <p:cNvPr id="5" name="Line 2"/>
            <p:cNvSpPr>
              <a:spLocks noChangeShapeType="1"/>
            </p:cNvSpPr>
            <p:nvPr/>
          </p:nvSpPr>
          <p:spPr bwMode="auto">
            <a:xfrm>
              <a:off x="2574925" y="2698750"/>
              <a:ext cx="3759200" cy="0"/>
            </a:xfrm>
            <a:prstGeom prst="line">
              <a:avLst/>
            </a:prstGeom>
            <a:noFill/>
            <a:ln w="19050">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3"/>
            <p:cNvSpPr>
              <a:spLocks noChangeShapeType="1"/>
            </p:cNvSpPr>
            <p:nvPr/>
          </p:nvSpPr>
          <p:spPr bwMode="auto">
            <a:xfrm>
              <a:off x="2574925" y="3422650"/>
              <a:ext cx="3759200" cy="0"/>
            </a:xfrm>
            <a:prstGeom prst="line">
              <a:avLst/>
            </a:prstGeom>
            <a:noFill/>
            <a:ln w="19050">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Line 4"/>
            <p:cNvSpPr>
              <a:spLocks noChangeShapeType="1"/>
            </p:cNvSpPr>
            <p:nvPr/>
          </p:nvSpPr>
          <p:spPr bwMode="auto">
            <a:xfrm>
              <a:off x="2574925" y="4108450"/>
              <a:ext cx="3759200" cy="0"/>
            </a:xfrm>
            <a:prstGeom prst="line">
              <a:avLst/>
            </a:prstGeom>
            <a:noFill/>
            <a:ln w="19050">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5"/>
            <p:cNvSpPr>
              <a:spLocks noChangeShapeType="1"/>
            </p:cNvSpPr>
            <p:nvPr/>
          </p:nvSpPr>
          <p:spPr bwMode="auto">
            <a:xfrm>
              <a:off x="2574925" y="4813300"/>
              <a:ext cx="3759200" cy="0"/>
            </a:xfrm>
            <a:prstGeom prst="line">
              <a:avLst/>
            </a:prstGeom>
            <a:noFill/>
            <a:ln w="19050">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6"/>
            <p:cNvSpPr>
              <a:spLocks noChangeShapeType="1"/>
            </p:cNvSpPr>
            <p:nvPr/>
          </p:nvSpPr>
          <p:spPr bwMode="auto">
            <a:xfrm>
              <a:off x="2574925" y="5508625"/>
              <a:ext cx="3759200" cy="0"/>
            </a:xfrm>
            <a:prstGeom prst="line">
              <a:avLst/>
            </a:prstGeom>
            <a:noFill/>
            <a:ln w="19050">
              <a:solidFill>
                <a:schemeClr val="tx1"/>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AutoShape 7"/>
            <p:cNvSpPr>
              <a:spLocks noChangeArrowheads="1"/>
            </p:cNvSpPr>
            <p:nvPr/>
          </p:nvSpPr>
          <p:spPr bwMode="gray">
            <a:xfrm>
              <a:off x="631531" y="2430463"/>
              <a:ext cx="2214856" cy="576262"/>
            </a:xfrm>
            <a:prstGeom prst="cube">
              <a:avLst>
                <a:gd name="adj" fmla="val 243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医疗机构状况</a:t>
              </a:r>
              <a:endParaRPr lang="en-US" altLang="zh-CN" sz="1600" dirty="0">
                <a:ea typeface="宋体" panose="02010600030101010101" pitchFamily="2" charset="-122"/>
              </a:endParaRPr>
            </a:p>
          </p:txBody>
        </p:sp>
        <p:sp>
          <p:nvSpPr>
            <p:cNvPr id="11" name="AutoShape 8"/>
            <p:cNvSpPr>
              <a:spLocks noChangeArrowheads="1"/>
            </p:cNvSpPr>
            <p:nvPr/>
          </p:nvSpPr>
          <p:spPr bwMode="gray">
            <a:xfrm>
              <a:off x="631531" y="3125788"/>
              <a:ext cx="2214856" cy="576262"/>
            </a:xfrm>
            <a:prstGeom prst="cube">
              <a:avLst>
                <a:gd name="adj" fmla="val 243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医院规章制度</a:t>
              </a:r>
              <a:endParaRPr lang="en-US" altLang="zh-CN" sz="1600" dirty="0">
                <a:ea typeface="宋体" panose="02010600030101010101" pitchFamily="2" charset="-122"/>
              </a:endParaRPr>
            </a:p>
          </p:txBody>
        </p:sp>
        <p:sp>
          <p:nvSpPr>
            <p:cNvPr id="12" name="AutoShape 9"/>
            <p:cNvSpPr>
              <a:spLocks noChangeArrowheads="1"/>
            </p:cNvSpPr>
            <p:nvPr/>
          </p:nvSpPr>
          <p:spPr bwMode="gray">
            <a:xfrm>
              <a:off x="631531" y="3833813"/>
              <a:ext cx="2214856" cy="576262"/>
            </a:xfrm>
            <a:prstGeom prst="cube">
              <a:avLst>
                <a:gd name="adj" fmla="val 243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诊断手段与措施</a:t>
              </a:r>
              <a:endParaRPr lang="en-US" altLang="zh-CN" sz="1600" dirty="0">
                <a:ea typeface="宋体" panose="02010600030101010101" pitchFamily="2" charset="-122"/>
              </a:endParaRPr>
            </a:p>
          </p:txBody>
        </p:sp>
        <p:sp>
          <p:nvSpPr>
            <p:cNvPr id="13" name="AutoShape 10"/>
            <p:cNvSpPr>
              <a:spLocks noChangeArrowheads="1"/>
            </p:cNvSpPr>
            <p:nvPr/>
          </p:nvSpPr>
          <p:spPr bwMode="gray">
            <a:xfrm rot="5400000">
              <a:off x="2439194" y="2915444"/>
              <a:ext cx="4400550" cy="2062162"/>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57150" algn="ctr">
              <a:solidFill>
                <a:srgbClr val="80808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Text Box 11"/>
            <p:cNvSpPr txBox="1">
              <a:spLocks noChangeArrowheads="1"/>
            </p:cNvSpPr>
            <p:nvPr/>
          </p:nvSpPr>
          <p:spPr bwMode="gray">
            <a:xfrm>
              <a:off x="3733800" y="2895601"/>
              <a:ext cx="1892301" cy="186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dirty="0">
                  <a:solidFill>
                    <a:srgbClr val="1C1C1C"/>
                  </a:solidFill>
                  <a:latin typeface="+mn-ea"/>
                </a:rPr>
                <a:t>告</a:t>
              </a:r>
              <a:endParaRPr lang="en-US" altLang="zh-CN" sz="2000" dirty="0">
                <a:solidFill>
                  <a:srgbClr val="1C1C1C"/>
                </a:solidFill>
                <a:latin typeface="+mn-ea"/>
              </a:endParaRPr>
            </a:p>
            <a:p>
              <a:pPr algn="ctr"/>
              <a:r>
                <a:rPr lang="zh-CN" altLang="en-US" sz="2000" dirty="0">
                  <a:solidFill>
                    <a:srgbClr val="1C1C1C"/>
                  </a:solidFill>
                  <a:latin typeface="+mn-ea"/>
                </a:rPr>
                <a:t>知</a:t>
              </a:r>
              <a:endParaRPr lang="en-US" altLang="zh-CN" sz="2000" dirty="0">
                <a:solidFill>
                  <a:srgbClr val="1C1C1C"/>
                </a:solidFill>
                <a:latin typeface="+mn-ea"/>
              </a:endParaRPr>
            </a:p>
            <a:p>
              <a:pPr algn="ctr"/>
              <a:r>
                <a:rPr lang="zh-CN" altLang="en-US" sz="2000" dirty="0">
                  <a:solidFill>
                    <a:srgbClr val="1C1C1C"/>
                  </a:solidFill>
                  <a:latin typeface="+mn-ea"/>
                </a:rPr>
                <a:t>内</a:t>
              </a:r>
              <a:endParaRPr lang="en-US" altLang="zh-CN" sz="2000" dirty="0">
                <a:solidFill>
                  <a:srgbClr val="1C1C1C"/>
                </a:solidFill>
                <a:latin typeface="+mn-ea"/>
              </a:endParaRPr>
            </a:p>
            <a:p>
              <a:pPr algn="ctr"/>
              <a:r>
                <a:rPr lang="zh-CN" altLang="en-US" sz="2000" dirty="0">
                  <a:solidFill>
                    <a:srgbClr val="1C1C1C"/>
                  </a:solidFill>
                  <a:latin typeface="+mn-ea"/>
                </a:rPr>
                <a:t>容</a:t>
              </a:r>
              <a:endParaRPr lang="en-US" altLang="zh-CN" sz="2000" dirty="0">
                <a:solidFill>
                  <a:srgbClr val="1C1C1C"/>
                </a:solidFill>
                <a:latin typeface="+mn-ea"/>
              </a:endParaRPr>
            </a:p>
          </p:txBody>
        </p:sp>
        <p:sp>
          <p:nvSpPr>
            <p:cNvPr id="15" name="AutoShape 12"/>
            <p:cNvSpPr>
              <a:spLocks noChangeArrowheads="1"/>
            </p:cNvSpPr>
            <p:nvPr/>
          </p:nvSpPr>
          <p:spPr bwMode="gray">
            <a:xfrm>
              <a:off x="671777" y="4524375"/>
              <a:ext cx="2171435" cy="576263"/>
            </a:xfrm>
            <a:prstGeom prst="cube">
              <a:avLst>
                <a:gd name="adj" fmla="val 243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医疗器械与药品</a:t>
              </a:r>
              <a:endParaRPr lang="en-US" altLang="zh-CN" sz="1600" dirty="0">
                <a:ea typeface="宋体" panose="02010600030101010101" pitchFamily="2" charset="-122"/>
              </a:endParaRPr>
            </a:p>
          </p:txBody>
        </p:sp>
        <p:sp>
          <p:nvSpPr>
            <p:cNvPr id="16" name="AutoShape 13"/>
            <p:cNvSpPr>
              <a:spLocks noChangeArrowheads="1"/>
            </p:cNvSpPr>
            <p:nvPr/>
          </p:nvSpPr>
          <p:spPr bwMode="gray">
            <a:xfrm>
              <a:off x="658362" y="5248275"/>
              <a:ext cx="2170563" cy="576263"/>
            </a:xfrm>
            <a:prstGeom prst="cube">
              <a:avLst>
                <a:gd name="adj" fmla="val 243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手术相关问题</a:t>
              </a:r>
              <a:endParaRPr lang="en-US" altLang="zh-CN" sz="1600" dirty="0">
                <a:ea typeface="宋体" panose="02010600030101010101" pitchFamily="2" charset="-122"/>
              </a:endParaRPr>
            </a:p>
          </p:txBody>
        </p:sp>
        <p:sp>
          <p:nvSpPr>
            <p:cNvPr id="17" name="AutoShape 14"/>
            <p:cNvSpPr>
              <a:spLocks noChangeArrowheads="1"/>
            </p:cNvSpPr>
            <p:nvPr/>
          </p:nvSpPr>
          <p:spPr bwMode="gray">
            <a:xfrm>
              <a:off x="6491289" y="2397125"/>
              <a:ext cx="2383098" cy="576263"/>
            </a:xfrm>
            <a:prstGeom prst="cube">
              <a:avLst>
                <a:gd name="adj" fmla="val 2433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algn="ctr"/>
              <a:r>
                <a:rPr lang="zh-CN" altLang="en-US" sz="1600" dirty="0">
                  <a:ea typeface="宋体" panose="02010600030101010101" pitchFamily="2" charset="-122"/>
                </a:rPr>
                <a:t>患者病情</a:t>
              </a:r>
              <a:endParaRPr lang="en-US" altLang="zh-CN" sz="1600" dirty="0">
                <a:ea typeface="宋体" panose="02010600030101010101" pitchFamily="2" charset="-122"/>
              </a:endParaRPr>
            </a:p>
          </p:txBody>
        </p:sp>
        <p:sp>
          <p:nvSpPr>
            <p:cNvPr id="18" name="AutoShape 15"/>
            <p:cNvSpPr>
              <a:spLocks noChangeArrowheads="1"/>
            </p:cNvSpPr>
            <p:nvPr/>
          </p:nvSpPr>
          <p:spPr bwMode="gray">
            <a:xfrm>
              <a:off x="6491288" y="3092450"/>
              <a:ext cx="2383098" cy="576263"/>
            </a:xfrm>
            <a:prstGeom prst="cube">
              <a:avLst>
                <a:gd name="adj" fmla="val 2433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algn="ctr"/>
              <a:r>
                <a:rPr lang="zh-CN" altLang="en-US" sz="1600" dirty="0">
                  <a:ea typeface="宋体" panose="02010600030101010101" pitchFamily="2" charset="-122"/>
                </a:rPr>
                <a:t>患者治疗措施</a:t>
              </a:r>
              <a:endParaRPr lang="en-US" altLang="zh-CN" sz="1600" dirty="0">
                <a:ea typeface="宋体" panose="02010600030101010101" pitchFamily="2" charset="-122"/>
              </a:endParaRPr>
            </a:p>
          </p:txBody>
        </p:sp>
        <p:sp>
          <p:nvSpPr>
            <p:cNvPr id="19" name="AutoShape 16"/>
            <p:cNvSpPr>
              <a:spLocks noChangeArrowheads="1"/>
            </p:cNvSpPr>
            <p:nvPr/>
          </p:nvSpPr>
          <p:spPr bwMode="gray">
            <a:xfrm>
              <a:off x="6491288" y="3800475"/>
              <a:ext cx="2383098" cy="576263"/>
            </a:xfrm>
            <a:prstGeom prst="cube">
              <a:avLst>
                <a:gd name="adj" fmla="val 2433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algn="ctr"/>
              <a:r>
                <a:rPr lang="zh-CN" altLang="en-US" sz="1600" dirty="0">
                  <a:ea typeface="宋体" panose="02010600030101010101" pitchFamily="2" charset="-122"/>
                </a:rPr>
                <a:t>医疗费用</a:t>
              </a:r>
              <a:endParaRPr lang="en-US" altLang="zh-CN" sz="1600" dirty="0">
                <a:ea typeface="宋体" panose="02010600030101010101" pitchFamily="2" charset="-122"/>
              </a:endParaRPr>
            </a:p>
          </p:txBody>
        </p:sp>
        <p:sp>
          <p:nvSpPr>
            <p:cNvPr id="20" name="AutoShape 17"/>
            <p:cNvSpPr>
              <a:spLocks noChangeArrowheads="1"/>
            </p:cNvSpPr>
            <p:nvPr/>
          </p:nvSpPr>
          <p:spPr bwMode="gray">
            <a:xfrm>
              <a:off x="6488113" y="4491038"/>
              <a:ext cx="2386272" cy="576262"/>
            </a:xfrm>
            <a:prstGeom prst="cube">
              <a:avLst>
                <a:gd name="adj" fmla="val 2433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r>
                <a:rPr lang="zh-CN" altLang="en-US" sz="1600" dirty="0">
                  <a:ea typeface="宋体" panose="02010600030101010101" pitchFamily="2" charset="-122"/>
                </a:rPr>
                <a:t>科研及观摩活动</a:t>
              </a:r>
              <a:endParaRPr lang="en-US" altLang="zh-CN" sz="1600" dirty="0">
                <a:ea typeface="宋体" panose="02010600030101010101" pitchFamily="2" charset="-122"/>
              </a:endParaRPr>
            </a:p>
          </p:txBody>
        </p:sp>
        <p:sp>
          <p:nvSpPr>
            <p:cNvPr id="21" name="AutoShape 18"/>
            <p:cNvSpPr>
              <a:spLocks noChangeArrowheads="1"/>
            </p:cNvSpPr>
            <p:nvPr/>
          </p:nvSpPr>
          <p:spPr bwMode="gray">
            <a:xfrm>
              <a:off x="6473825" y="5214938"/>
              <a:ext cx="2400561" cy="576262"/>
            </a:xfrm>
            <a:prstGeom prst="cube">
              <a:avLst>
                <a:gd name="adj" fmla="val 2433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pPr algn="ctr"/>
              <a:r>
                <a:rPr lang="zh-CN" altLang="en-US" sz="1600" dirty="0">
                  <a:ea typeface="宋体" panose="02010600030101010101" pitchFamily="2" charset="-122"/>
                </a:rPr>
                <a:t>其   他</a:t>
              </a:r>
              <a:endParaRPr lang="en-US" altLang="zh-CN" sz="1600" dirty="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28358"/>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二、告知义务</a:t>
            </a:r>
            <a:endParaRPr lang="en-US" altLang="zh-CN" sz="2800" b="1" dirty="0"/>
          </a:p>
        </p:txBody>
      </p:sp>
      <p:sp>
        <p:nvSpPr>
          <p:cNvPr id="2" name="矩形 1"/>
          <p:cNvSpPr/>
          <p:nvPr/>
        </p:nvSpPr>
        <p:spPr>
          <a:xfrm>
            <a:off x="238125" y="1050489"/>
            <a:ext cx="9098689" cy="645160"/>
          </a:xfrm>
          <a:prstGeom prst="rect">
            <a:avLst/>
          </a:prstGeom>
        </p:spPr>
        <p:txBody>
          <a:bodyPr wrap="square">
            <a:spAutoFit/>
          </a:bodyPr>
          <a:lstStyle/>
          <a:p>
            <a:pPr indent="447675" algn="just">
              <a:lnSpc>
                <a:spcPct val="150000"/>
              </a:lnSpc>
              <a:defRPr/>
            </a:pPr>
            <a:r>
              <a:rPr lang="zh-CN" altLang="en-US" sz="2400" dirty="0">
                <a:latin typeface="黑体" panose="02010609060101010101" pitchFamily="49" charset="-122"/>
                <a:ea typeface="黑体" panose="02010609060101010101" pitchFamily="49" charset="-122"/>
              </a:rPr>
              <a:t>（二）免除告知内容</a:t>
            </a:r>
            <a:endParaRPr lang="en-US" altLang="zh-CN" sz="2400" dirty="0">
              <a:latin typeface="黑体" panose="02010609060101010101" pitchFamily="49" charset="-122"/>
              <a:ea typeface="黑体" panose="02010609060101010101" pitchFamily="49" charset="-122"/>
            </a:endParaRPr>
          </a:p>
        </p:txBody>
      </p:sp>
      <p:grpSp>
        <p:nvGrpSpPr>
          <p:cNvPr id="23" name="组合 22"/>
          <p:cNvGrpSpPr>
            <a:grpSpLocks noChangeAspect="1"/>
          </p:cNvGrpSpPr>
          <p:nvPr/>
        </p:nvGrpSpPr>
        <p:grpSpPr>
          <a:xfrm>
            <a:off x="3540133" y="1587516"/>
            <a:ext cx="4756142" cy="2840781"/>
            <a:chOff x="596900" y="1663700"/>
            <a:chExt cx="8061256" cy="4814888"/>
          </a:xfrm>
        </p:grpSpPr>
        <p:grpSp>
          <p:nvGrpSpPr>
            <p:cNvPr id="24" name="Group 2"/>
            <p:cNvGrpSpPr/>
            <p:nvPr/>
          </p:nvGrpSpPr>
          <p:grpSpPr bwMode="auto">
            <a:xfrm>
              <a:off x="596900" y="3144838"/>
              <a:ext cx="1758950" cy="1736725"/>
              <a:chOff x="2662" y="1859"/>
              <a:chExt cx="1506" cy="1486"/>
            </a:xfrm>
          </p:grpSpPr>
          <p:pic>
            <p:nvPicPr>
              <p:cNvPr id="46" name="Picture 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662" y="1870"/>
                <a:ext cx="1506" cy="1466"/>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
              <p:cNvSpPr>
                <a:spLocks noChangeArrowheads="1"/>
              </p:cNvSpPr>
              <p:nvPr/>
            </p:nvSpPr>
            <p:spPr bwMode="gray">
              <a:xfrm>
                <a:off x="2682" y="1859"/>
                <a:ext cx="1486" cy="1486"/>
              </a:xfrm>
              <a:prstGeom prst="ellipse">
                <a:avLst/>
              </a:prstGeom>
              <a:solidFill>
                <a:srgbClr val="99FF66">
                  <a:alpha val="50000"/>
                </a:srgbClr>
              </a:solidFill>
              <a:ln w="76200" algn="ctr">
                <a:solidFill>
                  <a:srgbClr val="FFFFFF">
                    <a:alpha val="80000"/>
                  </a:srgb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5" name="Group 5"/>
            <p:cNvGrpSpPr/>
            <p:nvPr/>
          </p:nvGrpSpPr>
          <p:grpSpPr bwMode="auto">
            <a:xfrm>
              <a:off x="6858000" y="3144838"/>
              <a:ext cx="1758950" cy="1736725"/>
              <a:chOff x="2662" y="1859"/>
              <a:chExt cx="1506" cy="1486"/>
            </a:xfrm>
          </p:grpSpPr>
          <p:pic>
            <p:nvPicPr>
              <p:cNvPr id="44" name="Picture 6"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662" y="1870"/>
                <a:ext cx="1506" cy="1466"/>
              </a:xfrm>
              <a:prstGeom prst="rect">
                <a:avLst/>
              </a:prstGeom>
              <a:noFill/>
              <a:extLst>
                <a:ext uri="{909E8E84-426E-40DD-AFC4-6F175D3DCCD1}">
                  <a14:hiddenFill xmlns:a14="http://schemas.microsoft.com/office/drawing/2010/main">
                    <a:solidFill>
                      <a:srgbClr val="FFFFFF"/>
                    </a:solidFill>
                  </a14:hiddenFill>
                </a:ext>
              </a:extLst>
            </p:spPr>
          </p:pic>
          <p:sp>
            <p:nvSpPr>
              <p:cNvPr id="45" name="Oval 7"/>
              <p:cNvSpPr>
                <a:spLocks noChangeArrowheads="1"/>
              </p:cNvSpPr>
              <p:nvPr/>
            </p:nvSpPr>
            <p:spPr bwMode="gray">
              <a:xfrm>
                <a:off x="2682" y="1859"/>
                <a:ext cx="1486" cy="1486"/>
              </a:xfrm>
              <a:prstGeom prst="ellipse">
                <a:avLst/>
              </a:prstGeom>
              <a:solidFill>
                <a:srgbClr val="99FF66">
                  <a:alpha val="50000"/>
                </a:srgbClr>
              </a:solidFill>
              <a:ln w="76200" algn="ctr">
                <a:solidFill>
                  <a:srgbClr val="FFFFFF">
                    <a:alpha val="80000"/>
                  </a:srgbClr>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Freeform 8"/>
            <p:cNvSpPr/>
            <p:nvPr/>
          </p:nvSpPr>
          <p:spPr bwMode="gray">
            <a:xfrm>
              <a:off x="2517775" y="3494088"/>
              <a:ext cx="4148138" cy="5334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Lst>
              <a:ahLst/>
              <a:cxnLst>
                <a:cxn ang="0">
                  <a:pos x="T0" y="T1"/>
                </a:cxn>
                <a:cxn ang="0">
                  <a:pos x="T2" y="T3"/>
                </a:cxn>
                <a:cxn ang="0">
                  <a:pos x="T4" y="T5"/>
                </a:cxn>
                <a:cxn ang="0">
                  <a:pos x="T6" y="T7"/>
                </a:cxn>
                <a:cxn ang="0">
                  <a:pos x="T8" y="T9"/>
                </a:cxn>
                <a:cxn ang="0">
                  <a:pos x="T10" y="T11"/>
                </a:cxn>
              </a:cxnLst>
              <a:rect l="0" t="0" r="r" b="b"/>
              <a:pathLst>
                <a:path w="2347" h="336">
                  <a:moveTo>
                    <a:pt x="0" y="188"/>
                  </a:moveTo>
                  <a:lnTo>
                    <a:pt x="0" y="336"/>
                  </a:lnTo>
                  <a:lnTo>
                    <a:pt x="2347" y="336"/>
                  </a:lnTo>
                  <a:lnTo>
                    <a:pt x="2005" y="0"/>
                  </a:lnTo>
                  <a:lnTo>
                    <a:pt x="2005" y="189"/>
                  </a:lnTo>
                  <a:lnTo>
                    <a:pt x="0" y="188"/>
                  </a:lnTo>
                  <a:close/>
                </a:path>
              </a:pathLst>
            </a:custGeom>
            <a:gradFill rotWithShape="1">
              <a:gsLst>
                <a:gs pos="0">
                  <a:srgbClr val="CCCC00">
                    <a:gamma/>
                    <a:tint val="33725"/>
                    <a:invGamma/>
                  </a:srgbClr>
                </a:gs>
                <a:gs pos="100000">
                  <a:srgbClr val="CCCC00"/>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AutoShape 9"/>
            <p:cNvSpPr>
              <a:spLocks noChangeArrowheads="1"/>
            </p:cNvSpPr>
            <p:nvPr/>
          </p:nvSpPr>
          <p:spPr bwMode="invGray">
            <a:xfrm>
              <a:off x="3784600" y="2401888"/>
              <a:ext cx="1612900" cy="858837"/>
            </a:xfrm>
            <a:prstGeom prst="upArrow">
              <a:avLst>
                <a:gd name="adj1" fmla="val 65157"/>
                <a:gd name="adj2" fmla="val 48347"/>
              </a:avLst>
            </a:prstGeom>
            <a:gradFill rotWithShape="1">
              <a:gsLst>
                <a:gs pos="0">
                  <a:srgbClr val="FF9933"/>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AutoShape 10"/>
            <p:cNvSpPr>
              <a:spLocks noChangeArrowheads="1"/>
            </p:cNvSpPr>
            <p:nvPr/>
          </p:nvSpPr>
          <p:spPr bwMode="invGray">
            <a:xfrm flipV="1">
              <a:off x="3784600" y="4881563"/>
              <a:ext cx="1612900" cy="858837"/>
            </a:xfrm>
            <a:prstGeom prst="upArrow">
              <a:avLst>
                <a:gd name="adj1" fmla="val 65157"/>
                <a:gd name="adj2" fmla="val 48347"/>
              </a:avLst>
            </a:prstGeom>
            <a:gradFill rotWithShape="1">
              <a:gsLst>
                <a:gs pos="0">
                  <a:srgbClr val="66CCF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AutoShape 11"/>
            <p:cNvSpPr>
              <a:spLocks noChangeArrowheads="1"/>
            </p:cNvSpPr>
            <p:nvPr/>
          </p:nvSpPr>
          <p:spPr bwMode="gray">
            <a:xfrm>
              <a:off x="2425700" y="5884863"/>
              <a:ext cx="4048125" cy="593725"/>
            </a:xfrm>
            <a:prstGeom prst="roundRect">
              <a:avLst>
                <a:gd name="adj" fmla="val 0"/>
              </a:avLst>
            </a:prstGeom>
            <a:gradFill rotWithShape="1">
              <a:gsLst>
                <a:gs pos="0">
                  <a:srgbClr val="F8F8F8">
                    <a:gamma/>
                    <a:shade val="46275"/>
                    <a:invGamma/>
                  </a:srgbClr>
                </a:gs>
                <a:gs pos="50000">
                  <a:srgbClr val="F8F8F8"/>
                </a:gs>
                <a:gs pos="100000">
                  <a:srgbClr val="F8F8F8">
                    <a:gamma/>
                    <a:shade val="46275"/>
                    <a:invGamma/>
                  </a:srgbClr>
                </a:gs>
              </a:gsLst>
              <a:lin ang="27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9050">
                  <a:solidFill>
                    <a:srgbClr val="C0C0C0"/>
                  </a:solidFill>
                  <a:round/>
                </a14:hiddenLine>
              </a:ext>
            </a:extLst>
          </p:spPr>
          <p:txBody>
            <a:bodyPr wrap="none" anchor="ctr"/>
            <a:lstStyle/>
            <a:p>
              <a:endParaRPr lang="zh-CN" altLang="en-US"/>
            </a:p>
          </p:txBody>
        </p:sp>
        <p:cxnSp>
          <p:nvCxnSpPr>
            <p:cNvPr id="30" name="AutoShape 12"/>
            <p:cNvCxnSpPr>
              <a:cxnSpLocks noChangeShapeType="1"/>
              <a:stCxn id="47" idx="4"/>
              <a:endCxn id="29" idx="1"/>
            </p:cNvCxnSpPr>
            <p:nvPr/>
          </p:nvCxnSpPr>
          <p:spPr bwMode="auto">
            <a:xfrm rot="16200000" flipH="1">
              <a:off x="1326357" y="5082381"/>
              <a:ext cx="1262062" cy="936625"/>
            </a:xfrm>
            <a:prstGeom prst="bentConnector2">
              <a:avLst/>
            </a:prstGeom>
            <a:noFill/>
            <a:ln w="38100" cap="rnd">
              <a:solidFill>
                <a:srgbClr val="B2B2B2"/>
              </a:solidFill>
              <a:prstDash val="sysDot"/>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13"/>
            <p:cNvCxnSpPr>
              <a:cxnSpLocks noChangeShapeType="1"/>
              <a:stCxn id="45" idx="4"/>
              <a:endCxn id="29" idx="3"/>
            </p:cNvCxnSpPr>
            <p:nvPr/>
          </p:nvCxnSpPr>
          <p:spPr bwMode="auto">
            <a:xfrm rot="5400000">
              <a:off x="6480969" y="4912519"/>
              <a:ext cx="1262062" cy="1276350"/>
            </a:xfrm>
            <a:prstGeom prst="bentConnector2">
              <a:avLst/>
            </a:prstGeom>
            <a:noFill/>
            <a:ln w="38100" cap="rnd">
              <a:solidFill>
                <a:srgbClr val="B2B2B2"/>
              </a:solidFill>
              <a:prstDash val="sysDot"/>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Freeform 14"/>
            <p:cNvSpPr/>
            <p:nvPr/>
          </p:nvSpPr>
          <p:spPr bwMode="gray">
            <a:xfrm flipH="1" flipV="1">
              <a:off x="2517775" y="4062413"/>
              <a:ext cx="4148138" cy="533400"/>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Lst>
              <a:ahLst/>
              <a:cxnLst>
                <a:cxn ang="0">
                  <a:pos x="T0" y="T1"/>
                </a:cxn>
                <a:cxn ang="0">
                  <a:pos x="T2" y="T3"/>
                </a:cxn>
                <a:cxn ang="0">
                  <a:pos x="T4" y="T5"/>
                </a:cxn>
                <a:cxn ang="0">
                  <a:pos x="T6" y="T7"/>
                </a:cxn>
                <a:cxn ang="0">
                  <a:pos x="T8" y="T9"/>
                </a:cxn>
                <a:cxn ang="0">
                  <a:pos x="T10" y="T11"/>
                </a:cxn>
              </a:cxnLst>
              <a:rect l="0" t="0" r="r" b="b"/>
              <a:pathLst>
                <a:path w="2347" h="336">
                  <a:moveTo>
                    <a:pt x="0" y="188"/>
                  </a:moveTo>
                  <a:lnTo>
                    <a:pt x="0" y="336"/>
                  </a:lnTo>
                  <a:lnTo>
                    <a:pt x="2347" y="336"/>
                  </a:lnTo>
                  <a:lnTo>
                    <a:pt x="2005" y="0"/>
                  </a:lnTo>
                  <a:lnTo>
                    <a:pt x="2005" y="189"/>
                  </a:lnTo>
                  <a:lnTo>
                    <a:pt x="0" y="188"/>
                  </a:lnTo>
                  <a:close/>
                </a:path>
              </a:pathLst>
            </a:custGeom>
            <a:gradFill rotWithShape="1">
              <a:gsLst>
                <a:gs pos="0">
                  <a:srgbClr val="CCCC00">
                    <a:gamma/>
                    <a:tint val="33725"/>
                    <a:invGamma/>
                  </a:srgbClr>
                </a:gs>
                <a:gs pos="100000">
                  <a:srgbClr val="CCCC00"/>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15"/>
            <p:cNvSpPr txBox="1">
              <a:spLocks noChangeArrowheads="1"/>
            </p:cNvSpPr>
            <p:nvPr/>
          </p:nvSpPr>
          <p:spPr bwMode="auto">
            <a:xfrm>
              <a:off x="596900" y="3721989"/>
              <a:ext cx="1758950" cy="57382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zh-CN" altLang="en-US" sz="1600" b="1" dirty="0">
                  <a:solidFill>
                    <a:srgbClr val="000000"/>
                  </a:solidFill>
                  <a:ea typeface="宋体" panose="02010600030101010101" pitchFamily="2" charset="-122"/>
                </a:rPr>
                <a:t>轻微侵袭</a:t>
              </a:r>
              <a:endParaRPr lang="en-US" altLang="zh-CN" sz="1600" b="1" dirty="0">
                <a:solidFill>
                  <a:srgbClr val="000000"/>
                </a:solidFill>
                <a:ea typeface="宋体" panose="02010600030101010101" pitchFamily="2" charset="-122"/>
              </a:endParaRPr>
            </a:p>
          </p:txBody>
        </p:sp>
        <p:sp>
          <p:nvSpPr>
            <p:cNvPr id="34" name="Text Box 16"/>
            <p:cNvSpPr txBox="1">
              <a:spLocks noChangeArrowheads="1"/>
            </p:cNvSpPr>
            <p:nvPr/>
          </p:nvSpPr>
          <p:spPr bwMode="auto">
            <a:xfrm>
              <a:off x="6881360" y="3453297"/>
              <a:ext cx="1776796" cy="9911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zh-CN" altLang="en-US" sz="1600" b="1" dirty="0">
                  <a:solidFill>
                    <a:srgbClr val="000000"/>
                  </a:solidFill>
                  <a:ea typeface="宋体" panose="02010600030101010101" pitchFamily="2" charset="-122"/>
                </a:rPr>
                <a:t>法制强定医疗情形</a:t>
              </a:r>
              <a:endParaRPr lang="en-US" altLang="zh-CN" sz="1600" b="1" dirty="0">
                <a:solidFill>
                  <a:srgbClr val="000000"/>
                </a:solidFill>
                <a:ea typeface="宋体" panose="02010600030101010101" pitchFamily="2" charset="-122"/>
              </a:endParaRPr>
            </a:p>
          </p:txBody>
        </p:sp>
        <p:sp>
          <p:nvSpPr>
            <p:cNvPr id="35" name="Text Box 17"/>
            <p:cNvSpPr txBox="1">
              <a:spLocks noChangeArrowheads="1"/>
            </p:cNvSpPr>
            <p:nvPr/>
          </p:nvSpPr>
          <p:spPr bwMode="auto">
            <a:xfrm>
              <a:off x="3632200" y="4411663"/>
              <a:ext cx="1947863" cy="3365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a:solidFill>
                    <a:srgbClr val="FFFFFF"/>
                  </a:solidFill>
                  <a:ea typeface="宋体" panose="02010600030101010101" pitchFamily="2" charset="-122"/>
                </a:rPr>
                <a:t>Text in here</a:t>
              </a:r>
            </a:p>
          </p:txBody>
        </p:sp>
        <p:sp>
          <p:nvSpPr>
            <p:cNvPr id="36" name="Text Box 18"/>
            <p:cNvSpPr txBox="1">
              <a:spLocks noChangeArrowheads="1"/>
            </p:cNvSpPr>
            <p:nvPr/>
          </p:nvSpPr>
          <p:spPr bwMode="auto">
            <a:xfrm>
              <a:off x="3632200" y="3367088"/>
              <a:ext cx="1947863" cy="3365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zh-CN" sz="1600">
                  <a:solidFill>
                    <a:srgbClr val="FFFFFF"/>
                  </a:solidFill>
                  <a:ea typeface="宋体" panose="02010600030101010101" pitchFamily="2" charset="-122"/>
                </a:rPr>
                <a:t>Text in here</a:t>
              </a:r>
            </a:p>
          </p:txBody>
        </p:sp>
        <p:sp>
          <p:nvSpPr>
            <p:cNvPr id="37" name="Rectangle 19"/>
            <p:cNvSpPr>
              <a:spLocks noChangeArrowheads="1"/>
            </p:cNvSpPr>
            <p:nvPr/>
          </p:nvSpPr>
          <p:spPr bwMode="auto">
            <a:xfrm>
              <a:off x="2501900" y="5929313"/>
              <a:ext cx="3817939" cy="52165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CN" altLang="en-US" sz="1400" b="1" dirty="0">
                  <a:solidFill>
                    <a:srgbClr val="000000"/>
                  </a:solidFill>
                  <a:ea typeface="宋体" panose="02010600030101010101" pitchFamily="2" charset="-122"/>
                </a:rPr>
                <a:t>暂时免除不需要告知的</a:t>
              </a:r>
              <a:endParaRPr lang="en-US" altLang="zh-CN" sz="1400" b="1" dirty="0">
                <a:solidFill>
                  <a:srgbClr val="000000"/>
                </a:solidFill>
                <a:ea typeface="宋体" panose="02010600030101010101" pitchFamily="2" charset="-122"/>
              </a:endParaRPr>
            </a:p>
          </p:txBody>
        </p:sp>
        <p:cxnSp>
          <p:nvCxnSpPr>
            <p:cNvPr id="38" name="AutoShape 20"/>
            <p:cNvCxnSpPr>
              <a:cxnSpLocks noChangeShapeType="1"/>
            </p:cNvCxnSpPr>
            <p:nvPr/>
          </p:nvCxnSpPr>
          <p:spPr bwMode="auto">
            <a:xfrm rot="16200000">
              <a:off x="1509712" y="1970088"/>
              <a:ext cx="1184275" cy="1181100"/>
            </a:xfrm>
            <a:prstGeom prst="bentConnector2">
              <a:avLst/>
            </a:prstGeom>
            <a:noFill/>
            <a:ln w="38100" cap="rnd">
              <a:solidFill>
                <a:srgbClr val="B2B2B2"/>
              </a:solidFill>
              <a:prstDash val="sysDot"/>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21"/>
            <p:cNvCxnSpPr>
              <a:cxnSpLocks noChangeShapeType="1"/>
              <a:stCxn id="45" idx="0"/>
              <a:endCxn id="42" idx="3"/>
            </p:cNvCxnSpPr>
            <p:nvPr/>
          </p:nvCxnSpPr>
          <p:spPr bwMode="auto">
            <a:xfrm rot="5400000" flipH="1">
              <a:off x="6538912" y="1895476"/>
              <a:ext cx="1146175" cy="1276350"/>
            </a:xfrm>
            <a:prstGeom prst="bentConnector2">
              <a:avLst/>
            </a:prstGeom>
            <a:noFill/>
            <a:ln w="38100" cap="rnd">
              <a:solidFill>
                <a:srgbClr val="B2B2B2"/>
              </a:solidFill>
              <a:prstDash val="sysDot"/>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AutoShape 22"/>
            <p:cNvSpPr>
              <a:spLocks noChangeArrowheads="1"/>
            </p:cNvSpPr>
            <p:nvPr/>
          </p:nvSpPr>
          <p:spPr bwMode="gray">
            <a:xfrm>
              <a:off x="2425700" y="1663700"/>
              <a:ext cx="4048125" cy="593725"/>
            </a:xfrm>
            <a:prstGeom prst="roundRect">
              <a:avLst>
                <a:gd name="adj" fmla="val 0"/>
              </a:avLst>
            </a:prstGeom>
            <a:gradFill rotWithShape="1">
              <a:gsLst>
                <a:gs pos="0">
                  <a:srgbClr val="F8F8F8">
                    <a:gamma/>
                    <a:shade val="46275"/>
                    <a:invGamma/>
                  </a:srgbClr>
                </a:gs>
                <a:gs pos="50000">
                  <a:srgbClr val="F8F8F8"/>
                </a:gs>
                <a:gs pos="100000">
                  <a:srgbClr val="F8F8F8">
                    <a:gamma/>
                    <a:shade val="46275"/>
                    <a:invGamma/>
                  </a:srgbClr>
                </a:gs>
              </a:gsLst>
              <a:lin ang="2700000" scaled="1"/>
            </a:gradFill>
            <a:ln>
              <a:noFill/>
            </a:ln>
            <a:effectLst>
              <a:outerShdw dist="53882" dir="2700000" algn="ctr" rotWithShape="0">
                <a:srgbClr val="000000">
                  <a:alpha val="50000"/>
                </a:srgbClr>
              </a:outerShdw>
            </a:effectLst>
            <a:extLst>
              <a:ext uri="{91240B29-F687-4F45-9708-019B960494DF}">
                <a14:hiddenLine xmlns:a14="http://schemas.microsoft.com/office/drawing/2010/main" w="19050">
                  <a:solidFill>
                    <a:srgbClr val="C0C0C0"/>
                  </a:solidFill>
                  <a:round/>
                </a14:hiddenLine>
              </a:ext>
            </a:extLst>
          </p:spPr>
          <p:txBody>
            <a:bodyPr wrap="none" anchor="ctr"/>
            <a:lstStyle/>
            <a:p>
              <a:endParaRPr lang="zh-CN" altLang="en-US"/>
            </a:p>
          </p:txBody>
        </p:sp>
        <p:sp>
          <p:nvSpPr>
            <p:cNvPr id="43" name="Rectangle 23"/>
            <p:cNvSpPr>
              <a:spLocks noChangeArrowheads="1"/>
            </p:cNvSpPr>
            <p:nvPr/>
          </p:nvSpPr>
          <p:spPr bwMode="auto">
            <a:xfrm>
              <a:off x="2501900" y="1708149"/>
              <a:ext cx="3817939" cy="52165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zh-CN" altLang="en-US" sz="1400" b="1" dirty="0">
                  <a:solidFill>
                    <a:srgbClr val="000000"/>
                  </a:solidFill>
                  <a:ea typeface="宋体" panose="02010600030101010101" pitchFamily="2" charset="-122"/>
                </a:rPr>
                <a:t>患者明确不需要告知的</a:t>
              </a:r>
              <a:endParaRPr lang="en-US" altLang="zh-CN" sz="1400" b="1" dirty="0">
                <a:solidFill>
                  <a:srgbClr val="000000"/>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4465" y="360108"/>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三、知情同意权相关规范</a:t>
            </a:r>
            <a:endParaRPr lang="en-US" altLang="zh-CN" sz="2800" b="1" dirty="0"/>
          </a:p>
        </p:txBody>
      </p:sp>
      <p:sp>
        <p:nvSpPr>
          <p:cNvPr id="3" name="矩形 2"/>
          <p:cNvSpPr/>
          <p:nvPr/>
        </p:nvSpPr>
        <p:spPr>
          <a:xfrm>
            <a:off x="685799" y="1539082"/>
            <a:ext cx="8334375" cy="2739211"/>
          </a:xfrm>
          <a:prstGeom prst="rect">
            <a:avLst/>
          </a:prstGeom>
        </p:spPr>
        <p:txBody>
          <a:bodyPr wrap="square">
            <a:spAutoFit/>
          </a:bodyPr>
          <a:lstStyle/>
          <a:p>
            <a:r>
              <a:rPr lang="zh-CN" altLang="zh-CN" sz="2000" dirty="0">
                <a:latin typeface="+mn-ea"/>
              </a:rPr>
              <a:t>公民接受医疗卫生服务，对病情、诊疗方案、医疗风险、医疗费用等事项依法享有</a:t>
            </a:r>
            <a:r>
              <a:rPr lang="zh-CN" altLang="zh-CN" sz="2000" dirty="0">
                <a:solidFill>
                  <a:srgbClr val="FF0000"/>
                </a:solidFill>
                <a:latin typeface="+mn-ea"/>
              </a:rPr>
              <a:t>知情同意</a:t>
            </a:r>
            <a:r>
              <a:rPr lang="zh-CN" altLang="zh-CN" sz="2000" dirty="0">
                <a:latin typeface="+mn-ea"/>
              </a:rPr>
              <a:t>的权利。</a:t>
            </a:r>
            <a:endParaRPr lang="en-US" altLang="zh-CN" sz="2000" dirty="0">
              <a:latin typeface="+mn-ea"/>
            </a:endParaRPr>
          </a:p>
          <a:p>
            <a:r>
              <a:rPr lang="zh-CN" altLang="zh-CN" sz="2000" dirty="0">
                <a:latin typeface="+mn-ea"/>
              </a:rPr>
              <a:t>需要实施手术、特殊检查、特殊治疗的，医疗卫生人员应当及时向患者</a:t>
            </a:r>
            <a:r>
              <a:rPr lang="zh-CN" altLang="zh-CN" sz="2000" dirty="0">
                <a:solidFill>
                  <a:srgbClr val="FF0000"/>
                </a:solidFill>
                <a:latin typeface="+mn-ea"/>
              </a:rPr>
              <a:t>说明</a:t>
            </a:r>
            <a:r>
              <a:rPr lang="zh-CN" altLang="zh-CN" sz="2000" dirty="0">
                <a:latin typeface="+mn-ea"/>
              </a:rPr>
              <a:t>医疗风险、替代医疗方案等情况，并取得其</a:t>
            </a:r>
            <a:r>
              <a:rPr lang="zh-CN" altLang="en-US" sz="2000" b="1" dirty="0">
                <a:solidFill>
                  <a:srgbClr val="FF0000"/>
                </a:solidFill>
                <a:latin typeface="+mn-ea"/>
              </a:rPr>
              <a:t>明确</a:t>
            </a:r>
            <a:r>
              <a:rPr lang="zh-CN" altLang="zh-CN" sz="2000" dirty="0">
                <a:latin typeface="+mn-ea"/>
              </a:rPr>
              <a:t>同意；</a:t>
            </a:r>
            <a:r>
              <a:rPr lang="zh-CN" altLang="zh-CN" sz="2000" dirty="0">
                <a:solidFill>
                  <a:srgbClr val="FF0000"/>
                </a:solidFill>
                <a:latin typeface="+mn-ea"/>
              </a:rPr>
              <a:t>不能或者不宜向患者说明的</a:t>
            </a:r>
            <a:r>
              <a:rPr lang="zh-CN" altLang="zh-CN" sz="2000" dirty="0">
                <a:latin typeface="+mn-ea"/>
              </a:rPr>
              <a:t>，应当向患者的近亲属说明</a:t>
            </a:r>
            <a:r>
              <a:rPr lang="zh-CN" altLang="en-US" sz="2000" dirty="0">
                <a:latin typeface="+mn-ea"/>
              </a:rPr>
              <a:t>，</a:t>
            </a:r>
            <a:r>
              <a:rPr lang="zh-CN" altLang="en-US" sz="2000" b="1" dirty="0">
                <a:solidFill>
                  <a:srgbClr val="FF0000"/>
                </a:solidFill>
                <a:latin typeface="+mn-ea"/>
              </a:rPr>
              <a:t>并取得明确同意</a:t>
            </a:r>
            <a:r>
              <a:rPr lang="zh-CN" altLang="en-US" sz="2000" dirty="0">
                <a:latin typeface="+mn-ea"/>
              </a:rPr>
              <a:t>。</a:t>
            </a:r>
            <a:endParaRPr lang="en-US" altLang="zh-CN" sz="2000" dirty="0">
              <a:latin typeface="+mn-ea"/>
            </a:endParaRPr>
          </a:p>
          <a:p>
            <a:r>
              <a:rPr lang="zh-CN" altLang="en-US" sz="2000" dirty="0">
                <a:latin typeface="+mn-ea"/>
              </a:rPr>
              <a:t>开展药物、医疗器械</a:t>
            </a:r>
            <a:r>
              <a:rPr lang="zh-CN" altLang="en-US" sz="2000" dirty="0">
                <a:solidFill>
                  <a:srgbClr val="FF0000"/>
                </a:solidFill>
                <a:latin typeface="+mn-ea"/>
              </a:rPr>
              <a:t>临床试验</a:t>
            </a:r>
            <a:r>
              <a:rPr lang="zh-CN" altLang="en-US" sz="2000" dirty="0">
                <a:latin typeface="+mn-ea"/>
              </a:rPr>
              <a:t>和其他</a:t>
            </a:r>
            <a:r>
              <a:rPr lang="zh-CN" altLang="en-US" sz="2000" dirty="0">
                <a:solidFill>
                  <a:srgbClr val="FF0000"/>
                </a:solidFill>
                <a:latin typeface="+mn-ea"/>
              </a:rPr>
              <a:t>医学研究</a:t>
            </a:r>
            <a:r>
              <a:rPr lang="zh-CN" altLang="en-US" sz="2000" dirty="0">
                <a:latin typeface="+mn-ea"/>
              </a:rPr>
              <a:t>应当遵守医学伦理规范，依法通过</a:t>
            </a:r>
            <a:r>
              <a:rPr lang="zh-CN" altLang="en-US" sz="2000" dirty="0">
                <a:solidFill>
                  <a:srgbClr val="FF0000"/>
                </a:solidFill>
                <a:latin typeface="+mn-ea"/>
              </a:rPr>
              <a:t>伦理审查</a:t>
            </a:r>
            <a:r>
              <a:rPr lang="zh-CN" altLang="en-US" sz="2000" dirty="0">
                <a:latin typeface="+mn-ea"/>
              </a:rPr>
              <a:t>，取得</a:t>
            </a:r>
            <a:r>
              <a:rPr lang="zh-CN" altLang="en-US" sz="2000" dirty="0">
                <a:solidFill>
                  <a:srgbClr val="FF0000"/>
                </a:solidFill>
                <a:latin typeface="+mn-ea"/>
              </a:rPr>
              <a:t>知情同意</a:t>
            </a:r>
            <a:r>
              <a:rPr lang="zh-CN" altLang="en-US" sz="2000" dirty="0">
                <a:latin typeface="+mn-ea"/>
              </a:rPr>
              <a:t>。</a:t>
            </a:r>
            <a:endParaRPr lang="en-US" altLang="zh-CN" sz="2000" dirty="0">
              <a:latin typeface="+mn-ea"/>
            </a:endParaRPr>
          </a:p>
          <a:p>
            <a:pPr algn="r"/>
            <a:r>
              <a:rPr lang="zh-CN" altLang="en-US" sz="1600">
                <a:latin typeface="+mn-ea"/>
              </a:rPr>
              <a:t>摘自</a:t>
            </a:r>
            <a:r>
              <a:rPr lang="en-US" altLang="zh-CN" sz="1600">
                <a:latin typeface="+mn-ea"/>
              </a:rPr>
              <a:t>《</a:t>
            </a:r>
            <a:r>
              <a:rPr lang="zh-CN" altLang="en-US" sz="1600">
                <a:latin typeface="+mn-ea"/>
              </a:rPr>
              <a:t>中华人民共和国民法典</a:t>
            </a:r>
            <a:r>
              <a:rPr lang="en-US" altLang="zh-CN" sz="1600">
                <a:latin typeface="+mn-ea"/>
              </a:rPr>
              <a:t>》《</a:t>
            </a:r>
            <a:r>
              <a:rPr lang="zh-CN" altLang="en-US" sz="1600">
                <a:latin typeface="+mn-ea"/>
              </a:rPr>
              <a:t>中华人民共和国健康</a:t>
            </a:r>
            <a:r>
              <a:rPr lang="zh-CN" altLang="en-US" sz="1600" dirty="0">
                <a:latin typeface="+mn-ea"/>
              </a:rPr>
              <a:t>促进法</a:t>
            </a:r>
            <a:r>
              <a:rPr lang="en-US" altLang="zh-CN" sz="1600" dirty="0">
                <a:latin typeface="+mn-ea"/>
              </a:rPr>
              <a:t>》</a:t>
            </a:r>
          </a:p>
          <a:p>
            <a:pPr algn="r"/>
            <a:r>
              <a:rPr lang="en-US" altLang="zh-CN" sz="1600" dirty="0">
                <a:latin typeface="+mn-ea"/>
              </a:rPr>
              <a:t>《</a:t>
            </a:r>
            <a:r>
              <a:rPr lang="zh-CN" altLang="en-US" sz="1600" dirty="0">
                <a:latin typeface="+mn-ea"/>
              </a:rPr>
              <a:t>医疗纠纷预防和处理</a:t>
            </a:r>
            <a:r>
              <a:rPr lang="zh-CN" altLang="en-US" sz="1600">
                <a:latin typeface="+mn-ea"/>
              </a:rPr>
              <a:t>条例</a:t>
            </a:r>
            <a:r>
              <a:rPr lang="en-US" altLang="zh-CN" sz="1600">
                <a:latin typeface="+mn-ea"/>
              </a:rPr>
              <a:t>》《</a:t>
            </a:r>
            <a:r>
              <a:rPr lang="zh-CN" altLang="en-US" sz="1600" dirty="0">
                <a:latin typeface="+mn-ea"/>
              </a:rPr>
              <a:t>医疗机构病历管理规定</a:t>
            </a:r>
            <a:r>
              <a:rPr lang="en-US" altLang="zh-CN" sz="1600" dirty="0">
                <a:latin typeface="+mn-ea"/>
              </a:rPr>
              <a:t>》</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三、知情同意权相关规范</a:t>
            </a:r>
            <a:endParaRPr lang="en-US" altLang="zh-CN" sz="2800" b="1" dirty="0"/>
          </a:p>
        </p:txBody>
      </p:sp>
      <p:sp>
        <p:nvSpPr>
          <p:cNvPr id="3" name="矩形 2"/>
          <p:cNvSpPr/>
          <p:nvPr/>
        </p:nvSpPr>
        <p:spPr>
          <a:xfrm>
            <a:off x="685799" y="1671162"/>
            <a:ext cx="8334375" cy="2400657"/>
          </a:xfrm>
          <a:prstGeom prst="rect">
            <a:avLst/>
          </a:prstGeom>
        </p:spPr>
        <p:txBody>
          <a:bodyPr wrap="square">
            <a:spAutoFit/>
          </a:bodyPr>
          <a:lstStyle/>
          <a:p>
            <a:pPr indent="542925"/>
            <a:r>
              <a:rPr lang="zh-CN" altLang="en-US" sz="2000" dirty="0"/>
              <a:t>因抢救生命垂危的患者等紧急情况，不能取得患者或者其近亲属意见的，经</a:t>
            </a:r>
            <a:r>
              <a:rPr lang="zh-CN" altLang="en-US" sz="2000" dirty="0">
                <a:solidFill>
                  <a:srgbClr val="FF0000"/>
                </a:solidFill>
              </a:rPr>
              <a:t>医疗机构负责人</a:t>
            </a:r>
            <a:r>
              <a:rPr lang="zh-CN" altLang="en-US" sz="2000" dirty="0"/>
              <a:t>或者</a:t>
            </a:r>
            <a:r>
              <a:rPr lang="zh-CN" altLang="en-US" sz="2000" dirty="0">
                <a:solidFill>
                  <a:srgbClr val="FF0000"/>
                </a:solidFill>
              </a:rPr>
              <a:t>授权的负责人</a:t>
            </a:r>
            <a:r>
              <a:rPr lang="zh-CN" altLang="en-US" sz="2000" dirty="0"/>
              <a:t>批准，可以立即实施相应的医疗</a:t>
            </a:r>
            <a:r>
              <a:rPr lang="zh-CN" altLang="en-US" sz="2000"/>
              <a:t>措施。</a:t>
            </a:r>
            <a:endParaRPr lang="en-US" altLang="zh-CN" sz="2000" dirty="0"/>
          </a:p>
          <a:p>
            <a:pPr algn="r"/>
            <a:r>
              <a:rPr lang="zh-CN" altLang="en-US" sz="1600">
                <a:solidFill>
                  <a:prstClr val="black"/>
                </a:solidFill>
                <a:latin typeface="+mn-ea"/>
              </a:rPr>
              <a:t>摘自</a:t>
            </a:r>
            <a:r>
              <a:rPr lang="en-US" altLang="zh-CN" sz="1600">
                <a:solidFill>
                  <a:prstClr val="black"/>
                </a:solidFill>
                <a:latin typeface="+mn-ea"/>
              </a:rPr>
              <a:t>《</a:t>
            </a:r>
            <a:r>
              <a:rPr lang="zh-CN" altLang="en-US" sz="1600">
                <a:solidFill>
                  <a:prstClr val="black"/>
                </a:solidFill>
                <a:latin typeface="+mn-ea"/>
              </a:rPr>
              <a:t>中华人民共和国民法典</a:t>
            </a:r>
            <a:r>
              <a:rPr lang="en-US" altLang="zh-CN" sz="1600">
                <a:solidFill>
                  <a:prstClr val="black"/>
                </a:solidFill>
                <a:latin typeface="+mn-ea"/>
              </a:rPr>
              <a:t>》《</a:t>
            </a:r>
            <a:r>
              <a:rPr lang="zh-CN" altLang="en-US" sz="1600">
                <a:solidFill>
                  <a:prstClr val="black"/>
                </a:solidFill>
                <a:latin typeface="+mn-ea"/>
              </a:rPr>
              <a:t>中华人民共和国医师法</a:t>
            </a:r>
            <a:r>
              <a:rPr lang="en-US" altLang="zh-CN" sz="1600">
                <a:solidFill>
                  <a:prstClr val="black"/>
                </a:solidFill>
                <a:latin typeface="+mn-ea"/>
              </a:rPr>
              <a:t>》《</a:t>
            </a:r>
            <a:r>
              <a:rPr lang="zh-CN" altLang="en-US" sz="1600" dirty="0">
                <a:solidFill>
                  <a:prstClr val="black"/>
                </a:solidFill>
                <a:latin typeface="+mn-ea"/>
              </a:rPr>
              <a:t>医疗纠纷预防和处理</a:t>
            </a:r>
            <a:r>
              <a:rPr lang="zh-CN" altLang="en-US" sz="1600">
                <a:solidFill>
                  <a:prstClr val="black"/>
                </a:solidFill>
                <a:latin typeface="+mn-ea"/>
              </a:rPr>
              <a:t>条例</a:t>
            </a:r>
            <a:r>
              <a:rPr lang="en-US" altLang="zh-CN" sz="1600">
                <a:solidFill>
                  <a:prstClr val="black"/>
                </a:solidFill>
                <a:latin typeface="+mn-ea"/>
              </a:rPr>
              <a:t>》</a:t>
            </a:r>
          </a:p>
          <a:p>
            <a:pPr algn="r"/>
            <a:endParaRPr lang="en-US" altLang="zh-CN" sz="1600" dirty="0">
              <a:solidFill>
                <a:prstClr val="black"/>
              </a:solidFill>
              <a:latin typeface="+mn-ea"/>
            </a:endParaRPr>
          </a:p>
          <a:p>
            <a:pPr indent="542925"/>
            <a:r>
              <a:rPr lang="zh-CN" altLang="zh-CN" sz="2000" dirty="0"/>
              <a:t>具备条件的医疗机构可以对知情同意书进行数字化采集后纳入电子病历系统管理，原件另行妥善保存。</a:t>
            </a:r>
            <a:endParaRPr lang="en-US" altLang="zh-CN" sz="2000" dirty="0"/>
          </a:p>
          <a:p>
            <a:pPr algn="r"/>
            <a:r>
              <a:rPr lang="zh-CN" altLang="en-US" sz="1600" dirty="0"/>
              <a:t>摘自</a:t>
            </a:r>
            <a:r>
              <a:rPr lang="en-US" altLang="zh-CN" sz="1600" dirty="0"/>
              <a:t>《</a:t>
            </a:r>
            <a:r>
              <a:rPr lang="zh-CN" altLang="en-US" sz="1600" dirty="0"/>
              <a:t>电子病历应用管理规范</a:t>
            </a:r>
            <a:r>
              <a:rPr lang="en-US" altLang="zh-CN" sz="1600" dirty="0"/>
              <a:t>》</a:t>
            </a:r>
            <a:endParaRPr lang="en-US" altLang="zh-CN" sz="16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9"/>
          <p:cNvSpPr txBox="1"/>
          <p:nvPr/>
        </p:nvSpPr>
        <p:spPr>
          <a:xfrm>
            <a:off x="3872912" y="1498959"/>
            <a:ext cx="1728358" cy="707886"/>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第六节</a:t>
            </a:r>
            <a:endParaRPr lang="en-US" altLang="zh-CN" sz="4000" b="1" dirty="0">
              <a:latin typeface="Times New Roman" panose="02020603050405020304"/>
              <a:ea typeface="黑体" panose="02010609060101010101" pitchFamily="49" charset="-122"/>
            </a:endParaRPr>
          </a:p>
        </p:txBody>
      </p:sp>
      <p:sp>
        <p:nvSpPr>
          <p:cNvPr id="38" name="文本框 9"/>
          <p:cNvSpPr txBox="1"/>
          <p:nvPr/>
        </p:nvSpPr>
        <p:spPr>
          <a:xfrm>
            <a:off x="2828590" y="2580273"/>
            <a:ext cx="3756660" cy="706755"/>
          </a:xfrm>
          <a:prstGeom prst="rect">
            <a:avLst/>
          </a:prstGeom>
          <a:noFill/>
        </p:spPr>
        <p:txBody>
          <a:bodyPr wrap="none" rtlCol="0">
            <a:spAutoFit/>
          </a:bodyPr>
          <a:lstStyle/>
          <a:p>
            <a:pPr algn="ctr"/>
            <a:r>
              <a:rPr lang="zh-CN" altLang="en-US" sz="4000" b="1" dirty="0">
                <a:latin typeface="Times New Roman" panose="02020603050405020304"/>
                <a:ea typeface="黑体" panose="02010609060101010101" pitchFamily="49" charset="-122"/>
              </a:rPr>
              <a:t>病案与侵权责任</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一、侵权责任与医疗损害责任</a:t>
            </a:r>
            <a:endParaRPr lang="en-US" altLang="zh-CN" sz="2800" b="1" dirty="0"/>
          </a:p>
        </p:txBody>
      </p:sp>
      <p:sp>
        <p:nvSpPr>
          <p:cNvPr id="3" name="矩形 2"/>
          <p:cNvSpPr/>
          <p:nvPr/>
        </p:nvSpPr>
        <p:spPr>
          <a:xfrm>
            <a:off x="504824" y="1194912"/>
            <a:ext cx="8572501" cy="2923877"/>
          </a:xfrm>
          <a:prstGeom prst="rect">
            <a:avLst/>
          </a:prstGeom>
        </p:spPr>
        <p:txBody>
          <a:bodyPr wrap="square">
            <a:spAutoFit/>
          </a:bodyPr>
          <a:lstStyle/>
          <a:p>
            <a:pPr indent="542925" algn="just"/>
            <a:r>
              <a:rPr lang="zh-CN" altLang="en-US" sz="2400" dirty="0">
                <a:latin typeface="黑体" panose="02010609060101010101" pitchFamily="49" charset="-122"/>
                <a:ea typeface="黑体" panose="02010609060101010101" pitchFamily="49" charset="-122"/>
              </a:rPr>
              <a:t>（一）侵权责任</a:t>
            </a:r>
            <a:endParaRPr lang="en-US" altLang="zh-CN" sz="2400" dirty="0">
              <a:latin typeface="黑体" panose="02010609060101010101" pitchFamily="49" charset="-122"/>
              <a:ea typeface="黑体" panose="02010609060101010101" pitchFamily="49" charset="-122"/>
            </a:endParaRPr>
          </a:p>
          <a:p>
            <a:pPr indent="542925" algn="just"/>
            <a:endParaRPr lang="en-US" altLang="zh-CN" sz="2000" dirty="0"/>
          </a:p>
          <a:p>
            <a:pPr indent="542925" algn="just"/>
            <a:r>
              <a:rPr lang="zh-CN" altLang="en-US" sz="2000" dirty="0"/>
              <a:t>侵权责任是指民事主体因实施侵权行为而应承担的民事法律后果。侵权责任是任何人都对他人承担这样一种义务，即不因为自己的错误（过错）行为而侵害了他人的合法权益，否则即能构成侵权行为，要对受害方承担责任。</a:t>
            </a:r>
            <a:endParaRPr lang="en-US" altLang="zh-CN" sz="2000" dirty="0"/>
          </a:p>
          <a:p>
            <a:pPr indent="542925" algn="just"/>
            <a:r>
              <a:rPr lang="zh-CN" altLang="en-US" sz="2000" dirty="0"/>
              <a:t>医疗损害责任，是指医疗机构及医务人员在医疗过程中因过失，或者在法律规定的情况下无论有无过失，造成患者人身损害或者其他损害，应当承担的以损害赔偿为主要方式的侵权责任。</a:t>
            </a:r>
            <a:endParaRPr lang="en-US" altLang="zh-CN" sz="20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一、侵权责任与医疗损害责任</a:t>
            </a:r>
            <a:endParaRPr lang="en-US" altLang="zh-CN" sz="2800" b="1" dirty="0"/>
          </a:p>
        </p:txBody>
      </p:sp>
      <p:sp>
        <p:nvSpPr>
          <p:cNvPr id="3" name="矩形 2"/>
          <p:cNvSpPr/>
          <p:nvPr/>
        </p:nvSpPr>
        <p:spPr>
          <a:xfrm>
            <a:off x="322262" y="1004412"/>
            <a:ext cx="8572501" cy="4154170"/>
          </a:xfrm>
          <a:prstGeom prst="rect">
            <a:avLst/>
          </a:prstGeom>
        </p:spPr>
        <p:txBody>
          <a:bodyPr wrap="square">
            <a:spAutoFit/>
          </a:bodyPr>
          <a:lstStyle/>
          <a:p>
            <a:pPr indent="542925" algn="just"/>
            <a:r>
              <a:rPr lang="zh-CN" altLang="en-US" sz="2400" dirty="0">
                <a:latin typeface="黑体" panose="02010609060101010101" pitchFamily="49" charset="-122"/>
                <a:ea typeface="黑体" panose="02010609060101010101" pitchFamily="49" charset="-122"/>
              </a:rPr>
              <a:t>（二</a:t>
            </a:r>
            <a:r>
              <a:rPr lang="zh-CN" altLang="en-US" sz="2400">
                <a:latin typeface="黑体" panose="02010609060101010101" pitchFamily="49" charset="-122"/>
                <a:ea typeface="黑体" panose="02010609060101010101" pitchFamily="49" charset="-122"/>
              </a:rPr>
              <a:t>）</a:t>
            </a:r>
            <a:r>
              <a:rPr lang="zh-CN"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中华人民共和国民法典</a:t>
            </a:r>
            <a:r>
              <a:rPr lang="zh-CN" altLang="zh-CN" sz="240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中的医疗损害责任</a:t>
            </a:r>
            <a:endParaRPr lang="en-US" altLang="zh-CN" sz="2400" dirty="0">
              <a:latin typeface="黑体" panose="02010609060101010101" pitchFamily="49" charset="-122"/>
              <a:ea typeface="黑体" panose="02010609060101010101" pitchFamily="49" charset="-122"/>
            </a:endParaRPr>
          </a:p>
          <a:p>
            <a:pPr indent="542925" algn="just"/>
            <a:r>
              <a:rPr lang="zh-CN" altLang="zh-CN" sz="2000" dirty="0"/>
              <a:t>患者在诊疗活动中受到损害，医疗机构或者其医务人员有过错的，由医疗机构承担赔偿责任。</a:t>
            </a:r>
            <a:endParaRPr lang="en-US" altLang="zh-CN" sz="2000" dirty="0"/>
          </a:p>
          <a:p>
            <a:pPr indent="542925" algn="just"/>
            <a:endParaRPr lang="en-US" altLang="zh-CN" sz="2000" dirty="0"/>
          </a:p>
          <a:p>
            <a:pPr indent="542925" algn="just"/>
            <a:r>
              <a:rPr lang="zh-CN" altLang="en-US" sz="2000" dirty="0"/>
              <a:t>医务人员在诊疗活动中应当向患者说明病情和医疗措施。需要实施手术、特殊检查、特殊治疗的，医务人员应当及时向患者具体说明医疗风险、替代医疗方案等情况，并取得其明确同意；不能或者不宜向患者说明的，应当向患者的近亲属说明，并取得其明确同意。医务人员未尽到前款义务，造成患者损害的，医疗机构应当承担赔偿责任。</a:t>
            </a:r>
            <a:endParaRPr lang="en-US" altLang="zh-CN" sz="2000" dirty="0"/>
          </a:p>
          <a:p>
            <a:pPr indent="542925" algn="just"/>
            <a:endParaRPr lang="zh-CN" altLang="en-US" sz="2000" dirty="0"/>
          </a:p>
          <a:p>
            <a:pPr indent="542925" algn="just"/>
            <a:r>
              <a:rPr lang="zh-CN" altLang="en-US" sz="2000" dirty="0"/>
              <a:t>医务人员在诊疗活动中未尽到与当时的医疗水平相应的诊疗义务，造成患者损害的，医疗机构应当承担赔偿责任。</a:t>
            </a:r>
          </a:p>
          <a:p>
            <a:pPr indent="542925" algn="just"/>
            <a:endParaRPr lang="zh-CN" altLang="zh-CN" sz="2000"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一、侵权责任与医疗损害责任</a:t>
            </a:r>
            <a:endParaRPr lang="en-US" altLang="zh-CN" sz="2800" b="1" dirty="0"/>
          </a:p>
        </p:txBody>
      </p:sp>
      <p:sp>
        <p:nvSpPr>
          <p:cNvPr id="3" name="矩形 2"/>
          <p:cNvSpPr/>
          <p:nvPr/>
        </p:nvSpPr>
        <p:spPr>
          <a:xfrm>
            <a:off x="322262" y="1242537"/>
            <a:ext cx="8572501" cy="460375"/>
          </a:xfrm>
          <a:prstGeom prst="rect">
            <a:avLst/>
          </a:prstGeom>
        </p:spPr>
        <p:txBody>
          <a:bodyPr wrap="square">
            <a:spAutoFit/>
          </a:bodyPr>
          <a:lstStyle/>
          <a:p>
            <a:pPr indent="542925" algn="just"/>
            <a:r>
              <a:rPr lang="zh-CN" altLang="en-US" sz="2400" b="1" dirty="0">
                <a:latin typeface="黑体" panose="02010609060101010101" pitchFamily="49" charset="-122"/>
                <a:ea typeface="黑体" panose="02010609060101010101" pitchFamily="49" charset="-122"/>
              </a:rPr>
              <a:t>（二</a:t>
            </a:r>
            <a:r>
              <a:rPr lang="zh-CN" altLang="en-US" sz="2400" b="1">
                <a:latin typeface="黑体" panose="02010609060101010101" pitchFamily="49" charset="-122"/>
                <a:ea typeface="黑体" panose="02010609060101010101" pitchFamily="49" charset="-122"/>
              </a:rPr>
              <a:t>）</a:t>
            </a:r>
            <a:r>
              <a:rPr lang="zh-CN"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中华人民共和国民法典</a:t>
            </a:r>
            <a:r>
              <a:rPr lang="zh-CN" altLang="zh-CN" sz="2400" b="1">
                <a:latin typeface="黑体" panose="02010609060101010101" pitchFamily="49" charset="-122"/>
                <a:ea typeface="黑体" panose="02010609060101010101" pitchFamily="49" charset="-122"/>
              </a:rPr>
              <a:t>》</a:t>
            </a:r>
            <a:r>
              <a:rPr lang="zh-CN" altLang="zh-CN" sz="2400" b="1" dirty="0">
                <a:latin typeface="黑体" panose="02010609060101010101" pitchFamily="49" charset="-122"/>
                <a:ea typeface="黑体" panose="02010609060101010101" pitchFamily="49" charset="-122"/>
              </a:rPr>
              <a:t>中的医疗损害责任</a:t>
            </a:r>
            <a:endParaRPr lang="en-US" altLang="zh-CN" sz="2400" b="1" dirty="0">
              <a:latin typeface="黑体" panose="02010609060101010101" pitchFamily="49" charset="-122"/>
              <a:ea typeface="黑体" panose="02010609060101010101" pitchFamily="49" charset="-122"/>
            </a:endParaRPr>
          </a:p>
        </p:txBody>
      </p:sp>
      <p:grpSp>
        <p:nvGrpSpPr>
          <p:cNvPr id="7" name="组合 6"/>
          <p:cNvGrpSpPr/>
          <p:nvPr/>
        </p:nvGrpSpPr>
        <p:grpSpPr>
          <a:xfrm>
            <a:off x="336550" y="1812925"/>
            <a:ext cx="7445375" cy="2530484"/>
            <a:chOff x="336550" y="2108200"/>
            <a:chExt cx="7445375" cy="2530484"/>
          </a:xfrm>
        </p:grpSpPr>
        <p:pic>
          <p:nvPicPr>
            <p:cNvPr id="52" name="Picture 29" descr="ba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108200"/>
              <a:ext cx="5880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30"/>
            <p:cNvSpPr>
              <a:spLocks noChangeArrowheads="1"/>
            </p:cNvSpPr>
            <p:nvPr/>
          </p:nvSpPr>
          <p:spPr bwMode="auto">
            <a:xfrm>
              <a:off x="800100" y="2258656"/>
              <a:ext cx="6524625" cy="65423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latinLnBrk="1"/>
              <a:r>
                <a:rPr lang="zh-CN" altLang="zh-CN" dirty="0"/>
                <a:t>患者在诊疗活动中受到损害，有下列情形之一的，推定医疗机构有过错</a:t>
              </a:r>
              <a:endParaRPr kumimoji="1" lang="ko-KR" altLang="en-US" i="1" dirty="0">
                <a:solidFill>
                  <a:srgbClr val="000066"/>
                </a:solidFill>
                <a:latin typeface="HY견고딕" pitchFamily="18" charset="-127"/>
                <a:ea typeface="Malgun Gothic" panose="020B0503020000020004" charset="-127"/>
              </a:endParaRPr>
            </a:p>
          </p:txBody>
        </p:sp>
        <p:grpSp>
          <p:nvGrpSpPr>
            <p:cNvPr id="6" name="组合 5"/>
            <p:cNvGrpSpPr/>
            <p:nvPr/>
          </p:nvGrpSpPr>
          <p:grpSpPr>
            <a:xfrm>
              <a:off x="1751013" y="3084513"/>
              <a:ext cx="6030912" cy="1554171"/>
              <a:chOff x="1751013" y="3084513"/>
              <a:chExt cx="6030912" cy="1554171"/>
            </a:xfrm>
          </p:grpSpPr>
          <p:grpSp>
            <p:nvGrpSpPr>
              <p:cNvPr id="32" name="Group 55"/>
              <p:cNvGrpSpPr/>
              <p:nvPr/>
            </p:nvGrpSpPr>
            <p:grpSpPr bwMode="auto">
              <a:xfrm>
                <a:off x="1751013" y="3084513"/>
                <a:ext cx="4981575" cy="488950"/>
                <a:chOff x="2335" y="866"/>
                <a:chExt cx="3138" cy="308"/>
              </a:xfrm>
            </p:grpSpPr>
            <p:sp>
              <p:nvSpPr>
                <p:cNvPr id="34" name="AutoShape 56"/>
                <p:cNvSpPr>
                  <a:spLocks noChangeArrowheads="1"/>
                </p:cNvSpPr>
                <p:nvPr/>
              </p:nvSpPr>
              <p:spPr bwMode="auto">
                <a:xfrm>
                  <a:off x="2337" y="866"/>
                  <a:ext cx="3136" cy="308"/>
                </a:xfrm>
                <a:prstGeom prst="roundRect">
                  <a:avLst>
                    <a:gd name="adj" fmla="val 0"/>
                  </a:avLst>
                </a:prstGeom>
                <a:gradFill rotWithShape="1">
                  <a:gsLst>
                    <a:gs pos="0">
                      <a:schemeClr val="bg1"/>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35" name="AutoShape 57"/>
                <p:cNvSpPr>
                  <a:spLocks noChangeArrowheads="1"/>
                </p:cNvSpPr>
                <p:nvPr/>
              </p:nvSpPr>
              <p:spPr bwMode="auto">
                <a:xfrm>
                  <a:off x="2336" y="883"/>
                  <a:ext cx="3136" cy="274"/>
                </a:xfrm>
                <a:prstGeom prst="roundRect">
                  <a:avLst>
                    <a:gd name="adj" fmla="val 0"/>
                  </a:avLst>
                </a:prstGeom>
                <a:gradFill rotWithShape="1">
                  <a:gsLst>
                    <a:gs pos="0">
                      <a:srgbClr val="003399"/>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36" name="AutoShape 58"/>
                <p:cNvSpPr>
                  <a:spLocks noChangeArrowheads="1"/>
                </p:cNvSpPr>
                <p:nvPr/>
              </p:nvSpPr>
              <p:spPr bwMode="auto">
                <a:xfrm>
                  <a:off x="2335" y="878"/>
                  <a:ext cx="48" cy="282"/>
                </a:xfrm>
                <a:prstGeom prst="roundRect">
                  <a:avLst>
                    <a:gd name="adj" fmla="val 0"/>
                  </a:avLst>
                </a:prstGeom>
                <a:gradFill rotWithShape="1">
                  <a:gsLst>
                    <a:gs pos="0">
                      <a:srgbClr val="2162B1"/>
                    </a:gs>
                    <a:gs pos="100000">
                      <a:schemeClr val="bg1"/>
                    </a:gs>
                  </a:gsLst>
                  <a:lin ang="0" scaled="1"/>
                </a:gradFill>
                <a:ln>
                  <a:noFill/>
                </a:ln>
                <a:extLst>
                  <a:ext uri="{91240B29-F687-4F45-9708-019B960494DF}">
                    <a14:hiddenLine xmlns:a14="http://schemas.microsoft.com/office/drawing/2010/main" w="50800">
                      <a:solidFill>
                        <a:srgbClr val="000000"/>
                      </a:solidFill>
                      <a:round/>
                    </a14:hiddenLine>
                  </a:ext>
                </a:extLst>
              </p:spPr>
              <p:txBody>
                <a:bodyPr wrap="none" anchor="ctr"/>
                <a:lstStyle/>
                <a:p>
                  <a:pPr algn="l" eaLnBrk="1" hangingPunct="1"/>
                  <a:endParaRPr lang="zh-CN" altLang="en-US">
                    <a:solidFill>
                      <a:srgbClr val="FFC000"/>
                    </a:solidFill>
                    <a:latin typeface="Calibri" panose="020F0502020204030204" pitchFamily="34" charset="0"/>
                    <a:ea typeface="宋体" panose="02010600030101010101" pitchFamily="2" charset="-122"/>
                  </a:endParaRPr>
                </a:p>
              </p:txBody>
            </p:sp>
          </p:grpSp>
          <p:grpSp>
            <p:nvGrpSpPr>
              <p:cNvPr id="37" name="Group 60"/>
              <p:cNvGrpSpPr/>
              <p:nvPr/>
            </p:nvGrpSpPr>
            <p:grpSpPr bwMode="auto">
              <a:xfrm>
                <a:off x="1751013" y="3646495"/>
                <a:ext cx="4981575" cy="992189"/>
                <a:chOff x="2284" y="2884"/>
                <a:chExt cx="3138" cy="625"/>
              </a:xfrm>
            </p:grpSpPr>
            <p:grpSp>
              <p:nvGrpSpPr>
                <p:cNvPr id="38" name="Group 61"/>
                <p:cNvGrpSpPr/>
                <p:nvPr/>
              </p:nvGrpSpPr>
              <p:grpSpPr bwMode="auto">
                <a:xfrm>
                  <a:off x="2284" y="2884"/>
                  <a:ext cx="3138" cy="308"/>
                  <a:chOff x="2335" y="866"/>
                  <a:chExt cx="3138" cy="308"/>
                </a:xfrm>
              </p:grpSpPr>
              <p:sp>
                <p:nvSpPr>
                  <p:cNvPr id="42" name="AutoShape 62"/>
                  <p:cNvSpPr>
                    <a:spLocks noChangeArrowheads="1"/>
                  </p:cNvSpPr>
                  <p:nvPr/>
                </p:nvSpPr>
                <p:spPr bwMode="auto">
                  <a:xfrm>
                    <a:off x="2337" y="866"/>
                    <a:ext cx="3136" cy="308"/>
                  </a:xfrm>
                  <a:prstGeom prst="roundRect">
                    <a:avLst>
                      <a:gd name="adj" fmla="val 0"/>
                    </a:avLst>
                  </a:prstGeom>
                  <a:gradFill rotWithShape="1">
                    <a:gsLst>
                      <a:gs pos="0">
                        <a:schemeClr val="bg1"/>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sz="6000"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43" name="AutoShape 63"/>
                  <p:cNvSpPr>
                    <a:spLocks noChangeArrowheads="1"/>
                  </p:cNvSpPr>
                  <p:nvPr/>
                </p:nvSpPr>
                <p:spPr bwMode="auto">
                  <a:xfrm>
                    <a:off x="2336" y="883"/>
                    <a:ext cx="3136" cy="274"/>
                  </a:xfrm>
                  <a:prstGeom prst="roundRect">
                    <a:avLst>
                      <a:gd name="adj" fmla="val 0"/>
                    </a:avLst>
                  </a:prstGeom>
                  <a:gradFill rotWithShape="1">
                    <a:gsLst>
                      <a:gs pos="0">
                        <a:srgbClr val="003399"/>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sz="6000"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44" name="AutoShape 64"/>
                  <p:cNvSpPr>
                    <a:spLocks noChangeArrowheads="1"/>
                  </p:cNvSpPr>
                  <p:nvPr/>
                </p:nvSpPr>
                <p:spPr bwMode="auto">
                  <a:xfrm>
                    <a:off x="2335" y="878"/>
                    <a:ext cx="48" cy="282"/>
                  </a:xfrm>
                  <a:prstGeom prst="roundRect">
                    <a:avLst>
                      <a:gd name="adj" fmla="val 0"/>
                    </a:avLst>
                  </a:prstGeom>
                  <a:gradFill rotWithShape="1">
                    <a:gsLst>
                      <a:gs pos="0">
                        <a:srgbClr val="2162B1"/>
                      </a:gs>
                      <a:gs pos="100000">
                        <a:schemeClr val="bg1"/>
                      </a:gs>
                    </a:gsLst>
                    <a:lin ang="0" scaled="1"/>
                  </a:gradFill>
                  <a:ln>
                    <a:noFill/>
                  </a:ln>
                  <a:extLst>
                    <a:ext uri="{91240B29-F687-4F45-9708-019B960494DF}">
                      <a14:hiddenLine xmlns:a14="http://schemas.microsoft.com/office/drawing/2010/main" w="50800">
                        <a:solidFill>
                          <a:srgbClr val="000000"/>
                        </a:solidFill>
                        <a:round/>
                      </a14:hiddenLine>
                    </a:ext>
                  </a:extLst>
                </p:spPr>
                <p:txBody>
                  <a:bodyPr wrap="none" anchor="ctr"/>
                  <a:lstStyle/>
                  <a:p>
                    <a:pPr algn="l" eaLnBrk="1" hangingPunct="1"/>
                    <a:endParaRPr lang="zh-CN" altLang="en-US" sz="5400">
                      <a:solidFill>
                        <a:srgbClr val="FFC000"/>
                      </a:solidFill>
                      <a:latin typeface="Calibri" panose="020F0502020204030204" pitchFamily="34" charset="0"/>
                      <a:ea typeface="宋体" panose="02010600030101010101" pitchFamily="2" charset="-122"/>
                    </a:endParaRPr>
                  </a:p>
                </p:txBody>
              </p:sp>
            </p:grpSp>
            <p:sp>
              <p:nvSpPr>
                <p:cNvPr id="39" name="Text Box 65"/>
                <p:cNvSpPr txBox="1">
                  <a:spLocks noChangeArrowheads="1"/>
                </p:cNvSpPr>
                <p:nvPr/>
              </p:nvSpPr>
              <p:spPr bwMode="auto">
                <a:xfrm>
                  <a:off x="2375" y="2927"/>
                  <a:ext cx="2728" cy="582"/>
                </a:xfrm>
                <a:prstGeom prst="rect">
                  <a:avLst/>
                </a:prstGeom>
                <a:noFill/>
                <a:ln w="9525">
                  <a:noFill/>
                  <a:miter lim="800000"/>
                </a:ln>
                <a:effectLst>
                  <a:outerShdw dist="17961" dir="2700000" algn="ctr" rotWithShape="0">
                    <a:schemeClr val="tx1"/>
                  </a:outerShdw>
                </a:effectLst>
              </p:spPr>
              <p:txBody>
                <a:bodyPr>
                  <a:spAutoFit/>
                </a:bodyPr>
                <a:lstStyle/>
                <a:p>
                  <a:pPr algn="l" eaLnBrk="1" fontAlgn="auto" latinLnBrk="1" hangingPunct="1">
                    <a:spcBef>
                      <a:spcPts val="0"/>
                    </a:spcBef>
                    <a:spcAft>
                      <a:spcPts val="0"/>
                    </a:spcAft>
                    <a:defRPr/>
                  </a:pPr>
                  <a:endParaRPr kumimoji="1" lang="en-US" altLang="ko-KR" sz="5400" b="1" dirty="0">
                    <a:solidFill>
                      <a:srgbClr val="FFC000"/>
                    </a:solidFill>
                  </a:endParaRPr>
                </a:p>
              </p:txBody>
            </p:sp>
          </p:grpSp>
          <p:grpSp>
            <p:nvGrpSpPr>
              <p:cNvPr id="46" name="Group 67"/>
              <p:cNvGrpSpPr/>
              <p:nvPr/>
            </p:nvGrpSpPr>
            <p:grpSpPr bwMode="auto">
              <a:xfrm>
                <a:off x="1751013" y="3962411"/>
                <a:ext cx="4981578" cy="666751"/>
                <a:chOff x="2335" y="740"/>
                <a:chExt cx="3138" cy="420"/>
              </a:xfrm>
            </p:grpSpPr>
            <p:sp>
              <p:nvSpPr>
                <p:cNvPr id="48" name="AutoShape 68"/>
                <p:cNvSpPr>
                  <a:spLocks noChangeArrowheads="1"/>
                </p:cNvSpPr>
                <p:nvPr/>
              </p:nvSpPr>
              <p:spPr bwMode="auto">
                <a:xfrm>
                  <a:off x="2337" y="740"/>
                  <a:ext cx="3136" cy="308"/>
                </a:xfrm>
                <a:prstGeom prst="roundRect">
                  <a:avLst>
                    <a:gd name="adj" fmla="val 0"/>
                  </a:avLst>
                </a:prstGeom>
                <a:gradFill rotWithShape="1">
                  <a:gsLst>
                    <a:gs pos="0">
                      <a:schemeClr val="bg1"/>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sz="6000"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49" name="AutoShape 69"/>
                <p:cNvSpPr>
                  <a:spLocks noChangeArrowheads="1"/>
                </p:cNvSpPr>
                <p:nvPr/>
              </p:nvSpPr>
              <p:spPr bwMode="auto">
                <a:xfrm>
                  <a:off x="2336" y="883"/>
                  <a:ext cx="3136" cy="274"/>
                </a:xfrm>
                <a:prstGeom prst="roundRect">
                  <a:avLst>
                    <a:gd name="adj" fmla="val 0"/>
                  </a:avLst>
                </a:prstGeom>
                <a:gradFill rotWithShape="1">
                  <a:gsLst>
                    <a:gs pos="0">
                      <a:srgbClr val="003399"/>
                    </a:gs>
                    <a:gs pos="100000">
                      <a:schemeClr val="bg1">
                        <a:alpha val="0"/>
                      </a:schemeClr>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lIns="0" tIns="0" rIns="0" bIns="0" anchor="ctr"/>
                <a:lstStyle/>
                <a:p>
                  <a:pPr eaLnBrk="1" latinLnBrk="1" hangingPunct="1"/>
                  <a:endParaRPr kumimoji="1" lang="zh-CN" altLang="en-US" sz="6000" b="1">
                    <a:solidFill>
                      <a:srgbClr val="FFC000"/>
                    </a:solidFill>
                    <a:latin typeface="Calibri" panose="020F0502020204030204" pitchFamily="34" charset="0"/>
                    <a:ea typeface="宋体" panose="02010600030101010101" pitchFamily="2" charset="-122"/>
                    <a:cs typeface="Arial" panose="020B0604020202020204" pitchFamily="34" charset="0"/>
                  </a:endParaRPr>
                </a:p>
              </p:txBody>
            </p:sp>
            <p:sp>
              <p:nvSpPr>
                <p:cNvPr id="50" name="AutoShape 70"/>
                <p:cNvSpPr>
                  <a:spLocks noChangeArrowheads="1"/>
                </p:cNvSpPr>
                <p:nvPr/>
              </p:nvSpPr>
              <p:spPr bwMode="auto">
                <a:xfrm>
                  <a:off x="2335" y="878"/>
                  <a:ext cx="48" cy="282"/>
                </a:xfrm>
                <a:prstGeom prst="roundRect">
                  <a:avLst>
                    <a:gd name="adj" fmla="val 0"/>
                  </a:avLst>
                </a:prstGeom>
                <a:gradFill rotWithShape="1">
                  <a:gsLst>
                    <a:gs pos="0">
                      <a:srgbClr val="2162B1"/>
                    </a:gs>
                    <a:gs pos="100000">
                      <a:schemeClr val="bg1"/>
                    </a:gs>
                  </a:gsLst>
                  <a:lin ang="0" scaled="1"/>
                </a:gradFill>
                <a:ln>
                  <a:noFill/>
                </a:ln>
                <a:extLst>
                  <a:ext uri="{91240B29-F687-4F45-9708-019B960494DF}">
                    <a14:hiddenLine xmlns:a14="http://schemas.microsoft.com/office/drawing/2010/main" w="50800">
                      <a:solidFill>
                        <a:srgbClr val="000000"/>
                      </a:solidFill>
                      <a:round/>
                    </a14:hiddenLine>
                  </a:ext>
                </a:extLst>
              </p:spPr>
              <p:txBody>
                <a:bodyPr wrap="none" anchor="ctr"/>
                <a:lstStyle/>
                <a:p>
                  <a:pPr algn="l" eaLnBrk="1" hangingPunct="1"/>
                  <a:endParaRPr lang="zh-CN" altLang="en-US" sz="5400">
                    <a:solidFill>
                      <a:srgbClr val="FFC000"/>
                    </a:solidFill>
                    <a:latin typeface="Calibri" panose="020F0502020204030204" pitchFamily="34" charset="0"/>
                    <a:ea typeface="宋体" panose="02010600030101010101" pitchFamily="2" charset="-122"/>
                  </a:endParaRPr>
                </a:p>
              </p:txBody>
            </p:sp>
          </p:grpSp>
          <p:sp>
            <p:nvSpPr>
              <p:cNvPr id="2" name="矩形 1"/>
              <p:cNvSpPr/>
              <p:nvPr/>
            </p:nvSpPr>
            <p:spPr>
              <a:xfrm>
                <a:off x="1838325" y="3120130"/>
                <a:ext cx="5943600" cy="369332"/>
              </a:xfrm>
              <a:prstGeom prst="rect">
                <a:avLst/>
              </a:prstGeom>
            </p:spPr>
            <p:txBody>
              <a:bodyPr wrap="square">
                <a:spAutoFit/>
              </a:bodyPr>
              <a:lstStyle/>
              <a:p>
                <a:r>
                  <a:rPr lang="zh-CN" altLang="zh-CN" b="1" dirty="0">
                    <a:solidFill>
                      <a:srgbClr val="FFC000"/>
                    </a:solidFill>
                  </a:rPr>
                  <a:t>违反法律、行政法规、规章以及其他有关诊疗规范的规定</a:t>
                </a:r>
                <a:endParaRPr lang="zh-CN" altLang="en-US" b="1" dirty="0">
                  <a:solidFill>
                    <a:srgbClr val="FFC000"/>
                  </a:solidFill>
                </a:endParaRPr>
              </a:p>
            </p:txBody>
          </p:sp>
          <p:sp>
            <p:nvSpPr>
              <p:cNvPr id="4" name="矩形 3"/>
              <p:cNvSpPr/>
              <p:nvPr/>
            </p:nvSpPr>
            <p:spPr>
              <a:xfrm>
                <a:off x="1838613" y="3653909"/>
                <a:ext cx="4339650" cy="369332"/>
              </a:xfrm>
              <a:prstGeom prst="rect">
                <a:avLst/>
              </a:prstGeom>
            </p:spPr>
            <p:txBody>
              <a:bodyPr wrap="none">
                <a:spAutoFit/>
              </a:bodyPr>
              <a:lstStyle/>
              <a:p>
                <a:r>
                  <a:rPr lang="zh-CN" altLang="zh-CN" b="1" dirty="0">
                    <a:solidFill>
                      <a:srgbClr val="FFC000"/>
                    </a:solidFill>
                  </a:rPr>
                  <a:t>隐匿或者拒绝提供与纠纷有关的病历资料</a:t>
                </a:r>
                <a:endParaRPr lang="zh-CN" altLang="en-US" b="1" dirty="0">
                  <a:solidFill>
                    <a:srgbClr val="FFC000"/>
                  </a:solidFill>
                </a:endParaRPr>
              </a:p>
            </p:txBody>
          </p:sp>
          <p:sp>
            <p:nvSpPr>
              <p:cNvPr id="5" name="矩形 4"/>
              <p:cNvSpPr/>
              <p:nvPr/>
            </p:nvSpPr>
            <p:spPr>
              <a:xfrm>
                <a:off x="1819563" y="4253984"/>
                <a:ext cx="4339650" cy="369332"/>
              </a:xfrm>
              <a:prstGeom prst="rect">
                <a:avLst/>
              </a:prstGeom>
            </p:spPr>
            <p:txBody>
              <a:bodyPr wrap="none">
                <a:spAutoFit/>
              </a:bodyPr>
              <a:lstStyle/>
              <a:p>
                <a:r>
                  <a:rPr lang="zh-CN" altLang="zh-CN" b="1" dirty="0">
                    <a:solidFill>
                      <a:srgbClr val="FFC000"/>
                    </a:solidFill>
                  </a:rPr>
                  <a:t>遗失、伪造、篡改或者违法销毁病历资料</a:t>
                </a:r>
                <a:endParaRPr lang="zh-CN" altLang="en-US" b="1" dirty="0">
                  <a:solidFill>
                    <a:srgbClr val="FFC00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63588"/>
            <a:ext cx="9174889" cy="313817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lang="zh-CN" altLang="en-US" sz="2800" dirty="0">
                <a:latin typeface="黑体" panose="02010609060101010101" pitchFamily="49" charset="-122"/>
                <a:ea typeface="黑体" panose="02010609060101010101" pitchFamily="49" charset="-122"/>
              </a:rPr>
              <a:t>规范性法律文件</a:t>
            </a:r>
            <a:endParaRPr lang="en-US" altLang="zh-CN" sz="2800" dirty="0">
              <a:latin typeface="黑体" panose="02010609060101010101" pitchFamily="49" charset="-122"/>
              <a:ea typeface="黑体" panose="02010609060101010101" pitchFamily="49" charset="-122"/>
            </a:endParaRPr>
          </a:p>
          <a:p>
            <a:pPr indent="447675">
              <a:lnSpc>
                <a:spcPct val="150000"/>
              </a:lnSpc>
              <a:defRPr/>
            </a:pPr>
            <a:r>
              <a:rPr lang="zh-CN" altLang="zh-CN" sz="2000" dirty="0">
                <a:latin typeface="宋体" panose="02010600030101010101" pitchFamily="2" charset="-122"/>
                <a:ea typeface="宋体" panose="02010600030101010101" pitchFamily="2" charset="-122"/>
              </a:rPr>
              <a:t>规范性法律文件是以规范化的成文形式表现出来的各种法的形式的总称，是有权制定法律规范的国家机关（国家权力机关、国家行政机关、国家司法机关）制定、发布的，它是法律规范的表现形式。这些规范具有对象的不特定性</a:t>
            </a:r>
            <a:r>
              <a:rPr lang="zh-CN" altLang="en-US" sz="2000" dirty="0">
                <a:latin typeface="宋体" panose="02010600030101010101" pitchFamily="2" charset="-122"/>
                <a:ea typeface="宋体" panose="02010600030101010101" pitchFamily="2" charset="-122"/>
              </a:rPr>
              <a:t>。</a:t>
            </a:r>
            <a:endParaRPr lang="en-US" altLang="zh-CN" sz="2000" dirty="0">
              <a:latin typeface="黑体" panose="02010609060101010101" pitchFamily="49" charset="-122"/>
              <a:ea typeface="黑体" panose="02010609060101010101" pitchFamily="49" charset="-122"/>
            </a:endParaRPr>
          </a:p>
          <a:p>
            <a:pPr indent="447675">
              <a:lnSpc>
                <a:spcPct val="150000"/>
              </a:lnSpc>
              <a:defRPr/>
            </a:pPr>
            <a:r>
              <a:rPr lang="zh-CN" altLang="en-US" sz="2400" dirty="0">
                <a:latin typeface="黑体" panose="02010609060101010101" pitchFamily="49" charset="-122"/>
                <a:ea typeface="黑体" panose="02010609060101010101" pitchFamily="49" charset="-122"/>
              </a:rPr>
              <a:t>（一）我国法律规范性文件类型</a:t>
            </a:r>
            <a:endParaRPr lang="en-US" altLang="zh-CN" sz="2400" dirty="0">
              <a:latin typeface="黑体" panose="02010609060101010101" pitchFamily="49" charset="-122"/>
              <a:ea typeface="黑体" panose="02010609060101010101" pitchFamily="49" charset="-122"/>
            </a:endParaRPr>
          </a:p>
          <a:p>
            <a:pPr indent="447675">
              <a:lnSpc>
                <a:spcPct val="150000"/>
              </a:lnSpc>
              <a:defRPr/>
            </a:pPr>
            <a:endParaRPr lang="en-US" altLang="zh-CN" sz="20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73866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一、侵权责任与医疗损害责任</a:t>
            </a:r>
            <a:endParaRPr lang="en-US" altLang="zh-CN" sz="2800" b="1" dirty="0"/>
          </a:p>
        </p:txBody>
      </p:sp>
      <p:sp>
        <p:nvSpPr>
          <p:cNvPr id="3" name="矩形 2"/>
          <p:cNvSpPr/>
          <p:nvPr/>
        </p:nvSpPr>
        <p:spPr>
          <a:xfrm>
            <a:off x="322262" y="916903"/>
            <a:ext cx="5424187" cy="830997"/>
          </a:xfrm>
          <a:prstGeom prst="rect">
            <a:avLst/>
          </a:prstGeom>
        </p:spPr>
        <p:txBody>
          <a:bodyPr wrap="square">
            <a:spAutoFit/>
          </a:bodyPr>
          <a:lstStyle/>
          <a:p>
            <a:pPr indent="542925" algn="just"/>
            <a:r>
              <a:rPr lang="zh-CN" altLang="en-US" sz="2400" dirty="0">
                <a:latin typeface="黑体" panose="02010609060101010101" pitchFamily="49" charset="-122"/>
                <a:ea typeface="黑体" panose="02010609060101010101" pitchFamily="49" charset="-122"/>
              </a:rPr>
              <a:t>（二</a:t>
            </a:r>
            <a:r>
              <a:rPr lang="zh-CN" altLang="en-US" sz="2400">
                <a:latin typeface="黑体" panose="02010609060101010101" pitchFamily="49" charset="-122"/>
                <a:ea typeface="黑体" panose="02010609060101010101" pitchFamily="49" charset="-122"/>
              </a:rPr>
              <a:t>）</a:t>
            </a:r>
            <a:r>
              <a:rPr lang="zh-CN"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中华人民共和国民法典</a:t>
            </a:r>
            <a:r>
              <a:rPr lang="zh-CN" altLang="zh-CN" sz="240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中的医疗损害责任</a:t>
            </a:r>
            <a:endParaRPr lang="en-US" altLang="zh-CN" sz="2400" dirty="0">
              <a:latin typeface="黑体" panose="02010609060101010101" pitchFamily="49" charset="-122"/>
              <a:ea typeface="黑体" panose="02010609060101010101" pitchFamily="49" charset="-122"/>
            </a:endParaRPr>
          </a:p>
        </p:txBody>
      </p:sp>
      <p:grpSp>
        <p:nvGrpSpPr>
          <p:cNvPr id="9" name="组合 8"/>
          <p:cNvGrpSpPr/>
          <p:nvPr/>
        </p:nvGrpSpPr>
        <p:grpSpPr>
          <a:xfrm>
            <a:off x="4781686" y="1342486"/>
            <a:ext cx="4696788" cy="3527595"/>
            <a:chOff x="4915036" y="1342486"/>
            <a:chExt cx="4696788" cy="3527595"/>
          </a:xfrm>
        </p:grpSpPr>
        <p:sp>
          <p:nvSpPr>
            <p:cNvPr id="27" name="Freeform 2"/>
            <p:cNvSpPr/>
            <p:nvPr/>
          </p:nvSpPr>
          <p:spPr bwMode="gray">
            <a:xfrm>
              <a:off x="6680163" y="2863626"/>
              <a:ext cx="860431" cy="546271"/>
            </a:xfrm>
            <a:custGeom>
              <a:avLst/>
              <a:gdLst>
                <a:gd name="T0" fmla="*/ 390 w 797"/>
                <a:gd name="T1" fmla="*/ 0 h 506"/>
                <a:gd name="T2" fmla="*/ 448 w 797"/>
                <a:gd name="T3" fmla="*/ 64 h 506"/>
                <a:gd name="T4" fmla="*/ 797 w 797"/>
                <a:gd name="T5" fmla="*/ 495 h 506"/>
                <a:gd name="T6" fmla="*/ 390 w 797"/>
                <a:gd name="T7" fmla="*/ 355 h 506"/>
                <a:gd name="T8" fmla="*/ 0 w 797"/>
                <a:gd name="T9" fmla="*/ 506 h 506"/>
                <a:gd name="T10" fmla="*/ 390 w 797"/>
                <a:gd name="T11" fmla="*/ 0 h 506"/>
              </a:gdLst>
              <a:ahLst/>
              <a:cxnLst>
                <a:cxn ang="0">
                  <a:pos x="T0" y="T1"/>
                </a:cxn>
                <a:cxn ang="0">
                  <a:pos x="T2" y="T3"/>
                </a:cxn>
                <a:cxn ang="0">
                  <a:pos x="T4" y="T5"/>
                </a:cxn>
                <a:cxn ang="0">
                  <a:pos x="T6" y="T7"/>
                </a:cxn>
                <a:cxn ang="0">
                  <a:pos x="T8" y="T9"/>
                </a:cxn>
                <a:cxn ang="0">
                  <a:pos x="T10" y="T11"/>
                </a:cxn>
              </a:cxnLst>
              <a:rect l="0" t="0" r="r" b="b"/>
              <a:pathLst>
                <a:path w="797" h="506">
                  <a:moveTo>
                    <a:pt x="390" y="0"/>
                  </a:moveTo>
                  <a:lnTo>
                    <a:pt x="448" y="64"/>
                  </a:lnTo>
                  <a:lnTo>
                    <a:pt x="797" y="495"/>
                  </a:lnTo>
                  <a:lnTo>
                    <a:pt x="390" y="355"/>
                  </a:lnTo>
                  <a:lnTo>
                    <a:pt x="0" y="506"/>
                  </a:lnTo>
                  <a:lnTo>
                    <a:pt x="390" y="0"/>
                  </a:lnTo>
                  <a:close/>
                </a:path>
              </a:pathLst>
            </a:custGeom>
            <a:gradFill rotWithShape="1">
              <a:gsLst>
                <a:gs pos="0">
                  <a:srgbClr val="9999FF"/>
                </a:gs>
                <a:gs pos="100000">
                  <a:srgbClr val="9999FF">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Freeform 3"/>
            <p:cNvSpPr/>
            <p:nvPr/>
          </p:nvSpPr>
          <p:spPr bwMode="gray">
            <a:xfrm>
              <a:off x="7114157" y="2198600"/>
              <a:ext cx="1179989" cy="760030"/>
            </a:xfrm>
            <a:custGeom>
              <a:avLst/>
              <a:gdLst>
                <a:gd name="T0" fmla="*/ 64 w 1093"/>
                <a:gd name="T1" fmla="*/ 704 h 704"/>
                <a:gd name="T2" fmla="*/ 0 w 1093"/>
                <a:gd name="T3" fmla="*/ 622 h 704"/>
                <a:gd name="T4" fmla="*/ 820 w 1093"/>
                <a:gd name="T5" fmla="*/ 0 h 704"/>
                <a:gd name="T6" fmla="*/ 1093 w 1093"/>
                <a:gd name="T7" fmla="*/ 453 h 704"/>
                <a:gd name="T8" fmla="*/ 64 w 1093"/>
                <a:gd name="T9" fmla="*/ 704 h 704"/>
              </a:gdLst>
              <a:ahLst/>
              <a:cxnLst>
                <a:cxn ang="0">
                  <a:pos x="T0" y="T1"/>
                </a:cxn>
                <a:cxn ang="0">
                  <a:pos x="T2" y="T3"/>
                </a:cxn>
                <a:cxn ang="0">
                  <a:pos x="T4" y="T5"/>
                </a:cxn>
                <a:cxn ang="0">
                  <a:pos x="T6" y="T7"/>
                </a:cxn>
                <a:cxn ang="0">
                  <a:pos x="T8" y="T9"/>
                </a:cxn>
              </a:cxnLst>
              <a:rect l="0" t="0" r="r" b="b"/>
              <a:pathLst>
                <a:path w="1093" h="704">
                  <a:moveTo>
                    <a:pt x="64" y="704"/>
                  </a:moveTo>
                  <a:lnTo>
                    <a:pt x="0" y="622"/>
                  </a:lnTo>
                  <a:lnTo>
                    <a:pt x="820" y="0"/>
                  </a:lnTo>
                  <a:lnTo>
                    <a:pt x="1093" y="453"/>
                  </a:lnTo>
                  <a:lnTo>
                    <a:pt x="64" y="704"/>
                  </a:lnTo>
                  <a:close/>
                </a:path>
              </a:pathLst>
            </a:custGeom>
            <a:gradFill rotWithShape="1">
              <a:gsLst>
                <a:gs pos="0">
                  <a:srgbClr val="DAB720"/>
                </a:gs>
                <a:gs pos="100000">
                  <a:srgbClr val="DAB720">
                    <a:gamma/>
                    <a:tint val="0"/>
                    <a:invGamma/>
                    <a:alpha val="0"/>
                  </a:srgbClr>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Freeform 4"/>
            <p:cNvSpPr/>
            <p:nvPr/>
          </p:nvSpPr>
          <p:spPr bwMode="gray">
            <a:xfrm>
              <a:off x="6114459" y="2216953"/>
              <a:ext cx="999698" cy="760030"/>
            </a:xfrm>
            <a:custGeom>
              <a:avLst/>
              <a:gdLst>
                <a:gd name="T0" fmla="*/ 926 w 926"/>
                <a:gd name="T1" fmla="*/ 611 h 704"/>
                <a:gd name="T2" fmla="*/ 844 w 926"/>
                <a:gd name="T3" fmla="*/ 704 h 704"/>
                <a:gd name="T4" fmla="*/ 0 w 926"/>
                <a:gd name="T5" fmla="*/ 489 h 704"/>
                <a:gd name="T6" fmla="*/ 315 w 926"/>
                <a:gd name="T7" fmla="*/ 0 h 704"/>
                <a:gd name="T8" fmla="*/ 926 w 926"/>
                <a:gd name="T9" fmla="*/ 611 h 704"/>
              </a:gdLst>
              <a:ahLst/>
              <a:cxnLst>
                <a:cxn ang="0">
                  <a:pos x="T0" y="T1"/>
                </a:cxn>
                <a:cxn ang="0">
                  <a:pos x="T2" y="T3"/>
                </a:cxn>
                <a:cxn ang="0">
                  <a:pos x="T4" y="T5"/>
                </a:cxn>
                <a:cxn ang="0">
                  <a:pos x="T6" y="T7"/>
                </a:cxn>
                <a:cxn ang="0">
                  <a:pos x="T8" y="T9"/>
                </a:cxn>
              </a:cxnLst>
              <a:rect l="0" t="0" r="r" b="b"/>
              <a:pathLst>
                <a:path w="926" h="704">
                  <a:moveTo>
                    <a:pt x="926" y="611"/>
                  </a:moveTo>
                  <a:lnTo>
                    <a:pt x="844" y="704"/>
                  </a:lnTo>
                  <a:lnTo>
                    <a:pt x="0" y="489"/>
                  </a:lnTo>
                  <a:lnTo>
                    <a:pt x="315" y="0"/>
                  </a:lnTo>
                  <a:lnTo>
                    <a:pt x="926" y="611"/>
                  </a:lnTo>
                  <a:close/>
                </a:path>
              </a:pathLst>
            </a:custGeom>
            <a:gradFill rotWithShape="1">
              <a:gsLst>
                <a:gs pos="0">
                  <a:srgbClr val="A3C975">
                    <a:gamma/>
                    <a:tint val="0"/>
                    <a:invGamma/>
                    <a:alpha val="0"/>
                  </a:srgbClr>
                </a:gs>
                <a:gs pos="100000">
                  <a:srgbClr val="A3C975"/>
                </a:gs>
              </a:gsLst>
              <a:lin ang="0" scaled="1"/>
            </a:gra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0" name="Group 5"/>
            <p:cNvGrpSpPr>
              <a:grpSpLocks noChangeAspect="1"/>
            </p:cNvGrpSpPr>
            <p:nvPr/>
          </p:nvGrpSpPr>
          <p:grpSpPr bwMode="auto">
            <a:xfrm>
              <a:off x="4915036" y="1342486"/>
              <a:ext cx="1642635" cy="1642635"/>
              <a:chOff x="867" y="738"/>
              <a:chExt cx="1422" cy="1422"/>
            </a:xfrm>
          </p:grpSpPr>
          <p:sp>
            <p:nvSpPr>
              <p:cNvPr id="66" name="Oval 6"/>
              <p:cNvSpPr>
                <a:spLocks noChangeArrowheads="1"/>
              </p:cNvSpPr>
              <p:nvPr/>
            </p:nvSpPr>
            <p:spPr bwMode="gray">
              <a:xfrm>
                <a:off x="867" y="738"/>
                <a:ext cx="1422" cy="1422"/>
              </a:xfrm>
              <a:prstGeom prst="ellipse">
                <a:avLst/>
              </a:prstGeom>
              <a:gradFill rotWithShape="1">
                <a:gsLst>
                  <a:gs pos="0">
                    <a:srgbClr val="A3C975">
                      <a:gamma/>
                      <a:shade val="76078"/>
                      <a:invGamma/>
                    </a:srgbClr>
                  </a:gs>
                  <a:gs pos="100000">
                    <a:srgbClr val="A3C975"/>
                  </a:gs>
                </a:gsLst>
                <a:lin ang="2700000" scaled="1"/>
              </a:gradFill>
              <a:ln w="38100" algn="ctr">
                <a:solidFill>
                  <a:srgbClr val="DDDDD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Oval 7"/>
              <p:cNvSpPr>
                <a:spLocks noChangeArrowheads="1"/>
              </p:cNvSpPr>
              <p:nvPr/>
            </p:nvSpPr>
            <p:spPr bwMode="gray">
              <a:xfrm>
                <a:off x="909" y="774"/>
                <a:ext cx="1337" cy="1348"/>
              </a:xfrm>
              <a:prstGeom prst="ellipse">
                <a:avLst/>
              </a:prstGeom>
              <a:gradFill rotWithShape="1">
                <a:gsLst>
                  <a:gs pos="0">
                    <a:srgbClr val="A3C975"/>
                  </a:gs>
                  <a:gs pos="100000">
                    <a:srgbClr val="A3C975">
                      <a:gamma/>
                      <a:shade val="76078"/>
                      <a:invGamma/>
                    </a:srgbClr>
                  </a:gs>
                </a:gsLst>
                <a:lin ang="2700000" scaled="1"/>
              </a:gradFill>
              <a:ln>
                <a:noFill/>
              </a:ln>
              <a:effectLst/>
              <a:extLst>
                <a:ext uri="{91240B29-F687-4F45-9708-019B960494DF}">
                  <a14:hiddenLine xmlns:a14="http://schemas.microsoft.com/office/drawing/2010/main" w="38100">
                    <a:solidFill>
                      <a:srgbClr val="DDDDDD"/>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3" name="Group 9"/>
            <p:cNvGrpSpPr>
              <a:grpSpLocks noChangeAspect="1"/>
            </p:cNvGrpSpPr>
            <p:nvPr/>
          </p:nvGrpSpPr>
          <p:grpSpPr bwMode="auto">
            <a:xfrm>
              <a:off x="7969189" y="1342486"/>
              <a:ext cx="1642635" cy="1642635"/>
              <a:chOff x="867" y="738"/>
              <a:chExt cx="1422" cy="1422"/>
            </a:xfrm>
          </p:grpSpPr>
          <p:sp>
            <p:nvSpPr>
              <p:cNvPr id="64" name="Oval 10"/>
              <p:cNvSpPr>
                <a:spLocks noChangeArrowheads="1"/>
              </p:cNvSpPr>
              <p:nvPr/>
            </p:nvSpPr>
            <p:spPr bwMode="gray">
              <a:xfrm>
                <a:off x="867" y="738"/>
                <a:ext cx="1422" cy="1422"/>
              </a:xfrm>
              <a:prstGeom prst="ellipse">
                <a:avLst/>
              </a:prstGeom>
              <a:gradFill rotWithShape="1">
                <a:gsLst>
                  <a:gs pos="0">
                    <a:srgbClr val="D3CE73">
                      <a:gamma/>
                      <a:shade val="76078"/>
                      <a:invGamma/>
                    </a:srgbClr>
                  </a:gs>
                  <a:gs pos="100000">
                    <a:srgbClr val="D3CE73"/>
                  </a:gs>
                </a:gsLst>
                <a:lin ang="2700000" scaled="1"/>
              </a:gradFill>
              <a:ln w="38100" algn="ctr">
                <a:solidFill>
                  <a:srgbClr val="DDDDD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5" name="Oval 11"/>
              <p:cNvSpPr>
                <a:spLocks noChangeArrowheads="1"/>
              </p:cNvSpPr>
              <p:nvPr/>
            </p:nvSpPr>
            <p:spPr bwMode="gray">
              <a:xfrm>
                <a:off x="909" y="774"/>
                <a:ext cx="1337" cy="1348"/>
              </a:xfrm>
              <a:prstGeom prst="ellipse">
                <a:avLst/>
              </a:prstGeom>
              <a:gradFill rotWithShape="1">
                <a:gsLst>
                  <a:gs pos="0">
                    <a:srgbClr val="D3CE73"/>
                  </a:gs>
                  <a:gs pos="100000">
                    <a:srgbClr val="D3CE73">
                      <a:gamma/>
                      <a:shade val="76078"/>
                      <a:invGamma/>
                    </a:srgbClr>
                  </a:gs>
                </a:gsLst>
                <a:lin ang="2700000" scaled="1"/>
              </a:gradFill>
              <a:ln>
                <a:noFill/>
              </a:ln>
              <a:effectLst/>
              <a:extLst>
                <a:ext uri="{91240B29-F687-4F45-9708-019B960494DF}">
                  <a14:hiddenLine xmlns:a14="http://schemas.microsoft.com/office/drawing/2010/main" w="38100">
                    <a:solidFill>
                      <a:srgbClr val="DDDDDD"/>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7" name="Group 13"/>
            <p:cNvGrpSpPr>
              <a:grpSpLocks noChangeAspect="1"/>
            </p:cNvGrpSpPr>
            <p:nvPr/>
          </p:nvGrpSpPr>
          <p:grpSpPr bwMode="auto">
            <a:xfrm>
              <a:off x="6361683" y="3227446"/>
              <a:ext cx="1642635" cy="1642635"/>
              <a:chOff x="867" y="738"/>
              <a:chExt cx="1422" cy="1422"/>
            </a:xfrm>
          </p:grpSpPr>
          <p:sp>
            <p:nvSpPr>
              <p:cNvPr id="62" name="Oval 14"/>
              <p:cNvSpPr>
                <a:spLocks noChangeArrowheads="1"/>
              </p:cNvSpPr>
              <p:nvPr/>
            </p:nvSpPr>
            <p:spPr bwMode="gray">
              <a:xfrm>
                <a:off x="867" y="738"/>
                <a:ext cx="1422" cy="1422"/>
              </a:xfrm>
              <a:prstGeom prst="ellipse">
                <a:avLst/>
              </a:prstGeom>
              <a:gradFill rotWithShape="1">
                <a:gsLst>
                  <a:gs pos="0">
                    <a:srgbClr val="9999FF">
                      <a:gamma/>
                      <a:shade val="76078"/>
                      <a:invGamma/>
                    </a:srgbClr>
                  </a:gs>
                  <a:gs pos="100000">
                    <a:srgbClr val="9999FF"/>
                  </a:gs>
                </a:gsLst>
                <a:lin ang="2700000" scaled="1"/>
              </a:gradFill>
              <a:ln w="38100" algn="ctr">
                <a:solidFill>
                  <a:srgbClr val="DDDDDD"/>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Oval 15"/>
              <p:cNvSpPr>
                <a:spLocks noChangeArrowheads="1"/>
              </p:cNvSpPr>
              <p:nvPr/>
            </p:nvSpPr>
            <p:spPr bwMode="gray">
              <a:xfrm>
                <a:off x="909" y="774"/>
                <a:ext cx="1337" cy="1348"/>
              </a:xfrm>
              <a:prstGeom prst="ellipse">
                <a:avLst/>
              </a:prstGeom>
              <a:gradFill rotWithShape="1">
                <a:gsLst>
                  <a:gs pos="0">
                    <a:srgbClr val="9999FF"/>
                  </a:gs>
                  <a:gs pos="100000">
                    <a:srgbClr val="9999FF">
                      <a:gamma/>
                      <a:shade val="76078"/>
                      <a:invGamma/>
                    </a:srgbClr>
                  </a:gs>
                </a:gsLst>
                <a:lin ang="2700000" scaled="1"/>
              </a:gradFill>
              <a:ln>
                <a:noFill/>
              </a:ln>
              <a:effectLst/>
              <a:extLst>
                <a:ext uri="{91240B29-F687-4F45-9708-019B960494DF}">
                  <a14:hiddenLine xmlns:a14="http://schemas.microsoft.com/office/drawing/2010/main" w="38100">
                    <a:solidFill>
                      <a:srgbClr val="DDDDDD"/>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5" name="Freeform 18"/>
            <p:cNvSpPr/>
            <p:nvPr/>
          </p:nvSpPr>
          <p:spPr bwMode="gray">
            <a:xfrm>
              <a:off x="6437255" y="3271710"/>
              <a:ext cx="1376474" cy="534395"/>
            </a:xfrm>
            <a:custGeom>
              <a:avLst/>
              <a:gdLst>
                <a:gd name="T0" fmla="*/ 0 w 1291"/>
                <a:gd name="T1" fmla="*/ 495 h 495"/>
                <a:gd name="T2" fmla="*/ 1291 w 1291"/>
                <a:gd name="T3" fmla="*/ 488 h 495"/>
                <a:gd name="T4" fmla="*/ 1079 w 1291"/>
                <a:gd name="T5" fmla="*/ 156 h 495"/>
                <a:gd name="T6" fmla="*/ 635 w 1291"/>
                <a:gd name="T7" fmla="*/ 0 h 495"/>
                <a:gd name="T8" fmla="*/ 230 w 1291"/>
                <a:gd name="T9" fmla="*/ 143 h 495"/>
                <a:gd name="T10" fmla="*/ 0 w 1291"/>
                <a:gd name="T11" fmla="*/ 495 h 495"/>
              </a:gdLst>
              <a:ahLst/>
              <a:cxnLst>
                <a:cxn ang="0">
                  <a:pos x="T0" y="T1"/>
                </a:cxn>
                <a:cxn ang="0">
                  <a:pos x="T2" y="T3"/>
                </a:cxn>
                <a:cxn ang="0">
                  <a:pos x="T4" y="T5"/>
                </a:cxn>
                <a:cxn ang="0">
                  <a:pos x="T6" y="T7"/>
                </a:cxn>
                <a:cxn ang="0">
                  <a:pos x="T8" y="T9"/>
                </a:cxn>
                <a:cxn ang="0">
                  <a:pos x="T10" y="T11"/>
                </a:cxn>
              </a:cxnLst>
              <a:rect l="0" t="0" r="r" b="b"/>
              <a:pathLst>
                <a:path w="1291" h="495">
                  <a:moveTo>
                    <a:pt x="0" y="495"/>
                  </a:moveTo>
                  <a:lnTo>
                    <a:pt x="1291" y="488"/>
                  </a:lnTo>
                  <a:cubicBezTo>
                    <a:pt x="1255" y="336"/>
                    <a:pt x="1163" y="231"/>
                    <a:pt x="1079" y="156"/>
                  </a:cubicBezTo>
                  <a:cubicBezTo>
                    <a:pt x="995" y="81"/>
                    <a:pt x="854" y="0"/>
                    <a:pt x="635" y="0"/>
                  </a:cubicBezTo>
                  <a:cubicBezTo>
                    <a:pt x="416" y="0"/>
                    <a:pt x="340" y="63"/>
                    <a:pt x="230" y="143"/>
                  </a:cubicBezTo>
                  <a:cubicBezTo>
                    <a:pt x="120" y="223"/>
                    <a:pt x="6" y="413"/>
                    <a:pt x="0" y="495"/>
                  </a:cubicBezTo>
                  <a:close/>
                </a:path>
              </a:pathLst>
            </a:custGeom>
            <a:solidFill>
              <a:srgbClr val="9999FF"/>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Freeform 21"/>
            <p:cNvSpPr/>
            <p:nvPr/>
          </p:nvSpPr>
          <p:spPr bwMode="gray">
            <a:xfrm>
              <a:off x="4984131" y="1381352"/>
              <a:ext cx="1386190" cy="534396"/>
            </a:xfrm>
            <a:custGeom>
              <a:avLst/>
              <a:gdLst>
                <a:gd name="T0" fmla="*/ 0 w 1284"/>
                <a:gd name="T1" fmla="*/ 495 h 495"/>
                <a:gd name="T2" fmla="*/ 1284 w 1284"/>
                <a:gd name="T3" fmla="*/ 492 h 495"/>
                <a:gd name="T4" fmla="*/ 1072 w 1284"/>
                <a:gd name="T5" fmla="*/ 160 h 495"/>
                <a:gd name="T6" fmla="*/ 639 w 1284"/>
                <a:gd name="T7" fmla="*/ 0 h 495"/>
                <a:gd name="T8" fmla="*/ 223 w 1284"/>
                <a:gd name="T9" fmla="*/ 147 h 495"/>
                <a:gd name="T10" fmla="*/ 0 w 1284"/>
                <a:gd name="T11" fmla="*/ 495 h 495"/>
              </a:gdLst>
              <a:ahLst/>
              <a:cxnLst>
                <a:cxn ang="0">
                  <a:pos x="T0" y="T1"/>
                </a:cxn>
                <a:cxn ang="0">
                  <a:pos x="T2" y="T3"/>
                </a:cxn>
                <a:cxn ang="0">
                  <a:pos x="T4" y="T5"/>
                </a:cxn>
                <a:cxn ang="0">
                  <a:pos x="T6" y="T7"/>
                </a:cxn>
                <a:cxn ang="0">
                  <a:pos x="T8" y="T9"/>
                </a:cxn>
                <a:cxn ang="0">
                  <a:pos x="T10" y="T11"/>
                </a:cxn>
              </a:cxnLst>
              <a:rect l="0" t="0" r="r" b="b"/>
              <a:pathLst>
                <a:path w="1284" h="495">
                  <a:moveTo>
                    <a:pt x="0" y="495"/>
                  </a:moveTo>
                  <a:lnTo>
                    <a:pt x="1284" y="492"/>
                  </a:lnTo>
                  <a:cubicBezTo>
                    <a:pt x="1248" y="340"/>
                    <a:pt x="1156" y="235"/>
                    <a:pt x="1072" y="160"/>
                  </a:cubicBezTo>
                  <a:cubicBezTo>
                    <a:pt x="988" y="85"/>
                    <a:pt x="858" y="0"/>
                    <a:pt x="639" y="0"/>
                  </a:cubicBezTo>
                  <a:cubicBezTo>
                    <a:pt x="420" y="0"/>
                    <a:pt x="333" y="67"/>
                    <a:pt x="223" y="147"/>
                  </a:cubicBezTo>
                  <a:cubicBezTo>
                    <a:pt x="113" y="227"/>
                    <a:pt x="18" y="426"/>
                    <a:pt x="0" y="495"/>
                  </a:cubicBezTo>
                  <a:close/>
                </a:path>
              </a:pathLst>
            </a:custGeom>
            <a:solidFill>
              <a:srgbClr val="A3C975"/>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Freeform 24"/>
            <p:cNvSpPr/>
            <p:nvPr/>
          </p:nvSpPr>
          <p:spPr bwMode="gray">
            <a:xfrm>
              <a:off x="6943582" y="1840177"/>
              <a:ext cx="462063" cy="1263117"/>
            </a:xfrm>
            <a:custGeom>
              <a:avLst/>
              <a:gdLst>
                <a:gd name="T0" fmla="*/ 166 w 1243"/>
                <a:gd name="T1" fmla="*/ 611 h 3407"/>
                <a:gd name="T2" fmla="*/ 92 w 1243"/>
                <a:gd name="T3" fmla="*/ 813 h 3407"/>
                <a:gd name="T4" fmla="*/ 112 w 1243"/>
                <a:gd name="T5" fmla="*/ 1008 h 3407"/>
                <a:gd name="T6" fmla="*/ 104 w 1243"/>
                <a:gd name="T7" fmla="*/ 1192 h 3407"/>
                <a:gd name="T8" fmla="*/ 124 w 1243"/>
                <a:gd name="T9" fmla="*/ 1383 h 3407"/>
                <a:gd name="T10" fmla="*/ 104 w 1243"/>
                <a:gd name="T11" fmla="*/ 1555 h 3407"/>
                <a:gd name="T12" fmla="*/ 88 w 1243"/>
                <a:gd name="T13" fmla="*/ 1674 h 3407"/>
                <a:gd name="T14" fmla="*/ 10 w 1243"/>
                <a:gd name="T15" fmla="*/ 1800 h 3407"/>
                <a:gd name="T16" fmla="*/ 64 w 1243"/>
                <a:gd name="T17" fmla="*/ 1982 h 3407"/>
                <a:gd name="T18" fmla="*/ 173 w 1243"/>
                <a:gd name="T19" fmla="*/ 2259 h 3407"/>
                <a:gd name="T20" fmla="*/ 301 w 1243"/>
                <a:gd name="T21" fmla="*/ 2490 h 3407"/>
                <a:gd name="T22" fmla="*/ 391 w 1243"/>
                <a:gd name="T23" fmla="*/ 2676 h 3407"/>
                <a:gd name="T24" fmla="*/ 346 w 1243"/>
                <a:gd name="T25" fmla="*/ 2816 h 3407"/>
                <a:gd name="T26" fmla="*/ 260 w 1243"/>
                <a:gd name="T27" fmla="*/ 2919 h 3407"/>
                <a:gd name="T28" fmla="*/ 367 w 1243"/>
                <a:gd name="T29" fmla="*/ 2961 h 3407"/>
                <a:gd name="T30" fmla="*/ 298 w 1243"/>
                <a:gd name="T31" fmla="*/ 3273 h 3407"/>
                <a:gd name="T32" fmla="*/ 361 w 1243"/>
                <a:gd name="T33" fmla="*/ 3396 h 3407"/>
                <a:gd name="T34" fmla="*/ 515 w 1243"/>
                <a:gd name="T35" fmla="*/ 3140 h 3407"/>
                <a:gd name="T36" fmla="*/ 631 w 1243"/>
                <a:gd name="T37" fmla="*/ 2934 h 3407"/>
                <a:gd name="T38" fmla="*/ 667 w 1243"/>
                <a:gd name="T39" fmla="*/ 2771 h 3407"/>
                <a:gd name="T40" fmla="*/ 679 w 1243"/>
                <a:gd name="T41" fmla="*/ 2640 h 3407"/>
                <a:gd name="T42" fmla="*/ 703 w 1243"/>
                <a:gd name="T43" fmla="*/ 2448 h 3407"/>
                <a:gd name="T44" fmla="*/ 733 w 1243"/>
                <a:gd name="T45" fmla="*/ 2257 h 3407"/>
                <a:gd name="T46" fmla="*/ 796 w 1243"/>
                <a:gd name="T47" fmla="*/ 2021 h 3407"/>
                <a:gd name="T48" fmla="*/ 757 w 1243"/>
                <a:gd name="T49" fmla="*/ 1725 h 3407"/>
                <a:gd name="T50" fmla="*/ 740 w 1243"/>
                <a:gd name="T51" fmla="*/ 1476 h 3407"/>
                <a:gd name="T52" fmla="*/ 787 w 1243"/>
                <a:gd name="T53" fmla="*/ 1280 h 3407"/>
                <a:gd name="T54" fmla="*/ 842 w 1243"/>
                <a:gd name="T55" fmla="*/ 1223 h 3407"/>
                <a:gd name="T56" fmla="*/ 1093 w 1243"/>
                <a:gd name="T57" fmla="*/ 1083 h 3407"/>
                <a:gd name="T58" fmla="*/ 1241 w 1243"/>
                <a:gd name="T59" fmla="*/ 902 h 3407"/>
                <a:gd name="T60" fmla="*/ 1201 w 1243"/>
                <a:gd name="T61" fmla="*/ 720 h 3407"/>
                <a:gd name="T62" fmla="*/ 1055 w 1243"/>
                <a:gd name="T63" fmla="*/ 569 h 3407"/>
                <a:gd name="T64" fmla="*/ 1081 w 1243"/>
                <a:gd name="T65" fmla="*/ 345 h 3407"/>
                <a:gd name="T66" fmla="*/ 999 w 1243"/>
                <a:gd name="T67" fmla="*/ 249 h 3407"/>
                <a:gd name="T68" fmla="*/ 927 w 1243"/>
                <a:gd name="T69" fmla="*/ 515 h 3407"/>
                <a:gd name="T70" fmla="*/ 866 w 1243"/>
                <a:gd name="T71" fmla="*/ 690 h 3407"/>
                <a:gd name="T72" fmla="*/ 832 w 1243"/>
                <a:gd name="T73" fmla="*/ 699 h 3407"/>
                <a:gd name="T74" fmla="*/ 656 w 1243"/>
                <a:gd name="T75" fmla="*/ 641 h 3407"/>
                <a:gd name="T76" fmla="*/ 533 w 1243"/>
                <a:gd name="T77" fmla="*/ 545 h 3407"/>
                <a:gd name="T78" fmla="*/ 595 w 1243"/>
                <a:gd name="T79" fmla="*/ 434 h 3407"/>
                <a:gd name="T80" fmla="*/ 592 w 1243"/>
                <a:gd name="T81" fmla="*/ 374 h 3407"/>
                <a:gd name="T82" fmla="*/ 613 w 1243"/>
                <a:gd name="T83" fmla="*/ 345 h 3407"/>
                <a:gd name="T84" fmla="*/ 599 w 1243"/>
                <a:gd name="T85" fmla="*/ 270 h 3407"/>
                <a:gd name="T86" fmla="*/ 617 w 1243"/>
                <a:gd name="T87" fmla="*/ 231 h 3407"/>
                <a:gd name="T88" fmla="*/ 575 w 1243"/>
                <a:gd name="T89" fmla="*/ 146 h 3407"/>
                <a:gd name="T90" fmla="*/ 550 w 1243"/>
                <a:gd name="T91" fmla="*/ 98 h 3407"/>
                <a:gd name="T92" fmla="*/ 416 w 1243"/>
                <a:gd name="T93" fmla="*/ 11 h 3407"/>
                <a:gd name="T94" fmla="*/ 256 w 1243"/>
                <a:gd name="T95" fmla="*/ 12 h 3407"/>
                <a:gd name="T96" fmla="*/ 134 w 1243"/>
                <a:gd name="T97" fmla="*/ 75 h 3407"/>
                <a:gd name="T98" fmla="*/ 112 w 1243"/>
                <a:gd name="T99" fmla="*/ 126 h 3407"/>
                <a:gd name="T100" fmla="*/ 85 w 1243"/>
                <a:gd name="T101" fmla="*/ 200 h 3407"/>
                <a:gd name="T102" fmla="*/ 58 w 1243"/>
                <a:gd name="T103" fmla="*/ 269 h 3407"/>
                <a:gd name="T104" fmla="*/ 85 w 1243"/>
                <a:gd name="T105" fmla="*/ 318 h 3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chemeClr val="accent1"/>
                </a:gs>
                <a:gs pos="100000">
                  <a:schemeClr val="accent1">
                    <a:gamma/>
                    <a:shade val="0"/>
                    <a:invGamma/>
                  </a:scheme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31" name="Rectangle 8"/>
            <p:cNvSpPr>
              <a:spLocks noChangeArrowheads="1"/>
            </p:cNvSpPr>
            <p:nvPr/>
          </p:nvSpPr>
          <p:spPr bwMode="gray">
            <a:xfrm>
              <a:off x="5012311" y="1580164"/>
              <a:ext cx="1514797" cy="1024961"/>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zh-CN" altLang="zh-CN" sz="1400" b="1" dirty="0"/>
                <a:t>患者或者其近亲属不配合医疗机构进行符合诊疗规范的诊疗；</a:t>
              </a:r>
              <a:endParaRPr lang="en-US" altLang="zh-CN" sz="1400" b="1" dirty="0">
                <a:ea typeface="宋体" panose="02010600030101010101" pitchFamily="2" charset="-122"/>
              </a:endParaRPr>
            </a:p>
          </p:txBody>
        </p:sp>
        <p:sp>
          <p:nvSpPr>
            <p:cNvPr id="51" name="Rectangle 16"/>
            <p:cNvSpPr>
              <a:spLocks noChangeArrowheads="1"/>
            </p:cNvSpPr>
            <p:nvPr/>
          </p:nvSpPr>
          <p:spPr bwMode="gray">
            <a:xfrm>
              <a:off x="6527108" y="3572558"/>
              <a:ext cx="1323574" cy="887294"/>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zh-CN" altLang="en-US" sz="1600" b="1" dirty="0">
                  <a:solidFill>
                    <a:srgbClr val="000000"/>
                  </a:solidFill>
                  <a:ea typeface="宋体" panose="02010600030101010101" pitchFamily="2" charset="-122"/>
                </a:rPr>
                <a:t>限于当时的医疗水平难以诊疗</a:t>
              </a:r>
              <a:endParaRPr lang="en-US" altLang="zh-CN" sz="1600" dirty="0">
                <a:solidFill>
                  <a:srgbClr val="000000"/>
                </a:solidFill>
                <a:ea typeface="宋体" panose="02010600030101010101" pitchFamily="2" charset="-122"/>
              </a:endParaRPr>
            </a:p>
          </p:txBody>
        </p:sp>
        <p:sp>
          <p:nvSpPr>
            <p:cNvPr id="45" name="Rectangle 12"/>
            <p:cNvSpPr>
              <a:spLocks noChangeArrowheads="1"/>
            </p:cNvSpPr>
            <p:nvPr/>
          </p:nvSpPr>
          <p:spPr bwMode="gray">
            <a:xfrm>
              <a:off x="8077463" y="1573299"/>
              <a:ext cx="1465000" cy="1261949"/>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pPr>
              <a:r>
                <a:rPr lang="zh-CN" altLang="en-US" sz="1400" b="1" dirty="0">
                  <a:solidFill>
                    <a:srgbClr val="000000"/>
                  </a:solidFill>
                  <a:ea typeface="宋体" panose="02010600030101010101" pitchFamily="2" charset="-122"/>
                </a:rPr>
                <a:t>医务人员在抢救生命垂危的患者等紧急情况下已经尽到合理诊疗义务</a:t>
              </a:r>
              <a:endParaRPr lang="en-US" altLang="zh-CN" sz="1400" b="1" dirty="0">
                <a:solidFill>
                  <a:srgbClr val="000000"/>
                </a:solidFill>
                <a:ea typeface="宋体" panose="02010600030101010101" pitchFamily="2" charset="-122"/>
              </a:endParaRPr>
            </a:p>
          </p:txBody>
        </p:sp>
      </p:grpSp>
      <p:grpSp>
        <p:nvGrpSpPr>
          <p:cNvPr id="10" name="组合 9"/>
          <p:cNvGrpSpPr/>
          <p:nvPr/>
        </p:nvGrpSpPr>
        <p:grpSpPr>
          <a:xfrm>
            <a:off x="5933799" y="1101731"/>
            <a:ext cx="1947334" cy="789834"/>
            <a:chOff x="1933812" y="2907460"/>
            <a:chExt cx="1947334" cy="789834"/>
          </a:xfrm>
        </p:grpSpPr>
        <p:sp>
          <p:nvSpPr>
            <p:cNvPr id="8" name="矩形 7"/>
            <p:cNvSpPr/>
            <p:nvPr/>
          </p:nvSpPr>
          <p:spPr>
            <a:xfrm>
              <a:off x="2458834" y="2958630"/>
              <a:ext cx="1422312" cy="738664"/>
            </a:xfrm>
            <a:prstGeom prst="rect">
              <a:avLst/>
            </a:prstGeom>
          </p:spPr>
          <p:txBody>
            <a:bodyPr wrap="square">
              <a:spAutoFit/>
            </a:bodyPr>
            <a:lstStyle/>
            <a:p>
              <a:r>
                <a:rPr lang="zh-CN" altLang="en-US" sz="1400" b="1" dirty="0">
                  <a:solidFill>
                    <a:srgbClr val="FF0000"/>
                  </a:solidFill>
                </a:rPr>
                <a:t>医疗机构与医务人员也有过错例外</a:t>
              </a:r>
            </a:p>
          </p:txBody>
        </p:sp>
        <p:pic>
          <p:nvPicPr>
            <p:cNvPr id="68" name="图片 67"/>
            <p:cNvPicPr>
              <a:picLocks noChangeAspect="1"/>
            </p:cNvPicPr>
            <p:nvPr/>
          </p:nvPicPr>
          <p:blipFill>
            <a:blip r:embed="rId3"/>
            <a:stretch>
              <a:fillRect/>
            </a:stretch>
          </p:blipFill>
          <p:spPr>
            <a:xfrm>
              <a:off x="1933812" y="2907460"/>
              <a:ext cx="609397" cy="500290"/>
            </a:xfrm>
            <a:prstGeom prst="rect">
              <a:avLst/>
            </a:prstGeom>
          </p:spPr>
        </p:pic>
      </p:grpSp>
      <p:sp>
        <p:nvSpPr>
          <p:cNvPr id="2" name="矩形 1"/>
          <p:cNvSpPr/>
          <p:nvPr/>
        </p:nvSpPr>
        <p:spPr>
          <a:xfrm>
            <a:off x="322261" y="1840637"/>
            <a:ext cx="4399747" cy="1015663"/>
          </a:xfrm>
          <a:prstGeom prst="rect">
            <a:avLst/>
          </a:prstGeom>
        </p:spPr>
        <p:txBody>
          <a:bodyPr wrap="square">
            <a:spAutoFit/>
          </a:bodyPr>
          <a:lstStyle/>
          <a:p>
            <a:pPr indent="542925" algn="just"/>
            <a:r>
              <a:rPr lang="zh-CN" altLang="zh-CN" sz="2000" dirty="0"/>
              <a:t>患者在诊疗活动中受到损害，有下列情形之一的，医疗机构不承担赔偿责任：</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349313"/>
            <a:ext cx="9174889" cy="6648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Times New Roman" panose="02020603050405020304" pitchFamily="18" charset="0"/>
                <a:ea typeface="黑体" panose="02010609060101010101" pitchFamily="49" charset="-122"/>
                <a:sym typeface="Times New Roman" panose="02020603050405020304" pitchFamily="18" charset="0"/>
              </a:rPr>
              <a:t>二、病案管理中医疗纠纷的防范</a:t>
            </a:r>
            <a:endParaRPr lang="en-US" altLang="zh-CN" sz="2800" b="1" dirty="0"/>
          </a:p>
        </p:txBody>
      </p:sp>
      <p:grpSp>
        <p:nvGrpSpPr>
          <p:cNvPr id="69" name="组合 68"/>
          <p:cNvGrpSpPr/>
          <p:nvPr/>
        </p:nvGrpSpPr>
        <p:grpSpPr>
          <a:xfrm>
            <a:off x="2516188" y="1155700"/>
            <a:ext cx="4124325" cy="3568700"/>
            <a:chOff x="4811713" y="1965325"/>
            <a:chExt cx="4124325" cy="3568700"/>
          </a:xfrm>
        </p:grpSpPr>
        <p:sp>
          <p:nvSpPr>
            <p:cNvPr id="70" name="AutoShape 5"/>
            <p:cNvSpPr>
              <a:spLocks noChangeArrowheads="1"/>
            </p:cNvSpPr>
            <p:nvPr/>
          </p:nvSpPr>
          <p:spPr bwMode="gray">
            <a:xfrm rot="308465">
              <a:off x="6650038" y="2466975"/>
              <a:ext cx="1590675" cy="1701800"/>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rgbClr val="003366">
                    <a:alpha val="78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Oval 6"/>
            <p:cNvSpPr>
              <a:spLocks noChangeArrowheads="1"/>
            </p:cNvSpPr>
            <p:nvPr/>
          </p:nvSpPr>
          <p:spPr bwMode="gray">
            <a:xfrm>
              <a:off x="6064250" y="1965325"/>
              <a:ext cx="1319213" cy="1319213"/>
            </a:xfrm>
            <a:prstGeom prst="ellipse">
              <a:avLst/>
            </a:prstGeom>
            <a:gradFill rotWithShape="0">
              <a:gsLst>
                <a:gs pos="0">
                  <a:schemeClr val="accent2">
                    <a:gamma/>
                    <a:shade val="66275"/>
                    <a:invGamma/>
                  </a:schemeClr>
                </a:gs>
                <a:gs pos="50000">
                  <a:schemeClr val="accent2"/>
                </a:gs>
                <a:gs pos="100000">
                  <a:schemeClr val="accent2">
                    <a:gamma/>
                    <a:shade val="66275"/>
                    <a:invGamma/>
                  </a:schemeClr>
                </a:gs>
              </a:gsLst>
              <a:lin ang="2700000" scaled="1"/>
            </a:gradFill>
            <a:ln w="57150">
              <a:solidFill>
                <a:schemeClr val="bg2"/>
              </a:solidFill>
              <a:rou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endParaRPr lang="zh-CN" altLang="en-US"/>
            </a:p>
          </p:txBody>
        </p:sp>
        <p:sp>
          <p:nvSpPr>
            <p:cNvPr id="72" name="Oval 7"/>
            <p:cNvSpPr>
              <a:spLocks noChangeArrowheads="1"/>
            </p:cNvSpPr>
            <p:nvPr/>
          </p:nvSpPr>
          <p:spPr bwMode="gray">
            <a:xfrm>
              <a:off x="7321550" y="3778250"/>
              <a:ext cx="1320800" cy="1320800"/>
            </a:xfrm>
            <a:prstGeom prst="ellipse">
              <a:avLst/>
            </a:prstGeom>
            <a:gradFill rotWithShape="0">
              <a:gsLst>
                <a:gs pos="0">
                  <a:schemeClr val="folHlink">
                    <a:gamma/>
                    <a:shade val="36078"/>
                    <a:invGamma/>
                  </a:schemeClr>
                </a:gs>
                <a:gs pos="50000">
                  <a:schemeClr val="folHlink"/>
                </a:gs>
                <a:gs pos="100000">
                  <a:schemeClr val="folHlink">
                    <a:gamma/>
                    <a:shade val="36078"/>
                    <a:invGamma/>
                  </a:schemeClr>
                </a:gs>
              </a:gsLst>
              <a:lin ang="2700000" scaled="1"/>
            </a:gradFill>
            <a:ln w="57150">
              <a:solidFill>
                <a:schemeClr val="bg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3" name="AutoShape 8"/>
            <p:cNvSpPr>
              <a:spLocks noChangeArrowheads="1"/>
            </p:cNvSpPr>
            <p:nvPr/>
          </p:nvSpPr>
          <p:spPr bwMode="gray">
            <a:xfrm rot="7527986">
              <a:off x="5976144" y="3888582"/>
              <a:ext cx="1589087" cy="1701800"/>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rgbClr val="003366">
                    <a:alpha val="78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AutoShape 9"/>
            <p:cNvSpPr>
              <a:spLocks noChangeArrowheads="1"/>
            </p:cNvSpPr>
            <p:nvPr/>
          </p:nvSpPr>
          <p:spPr bwMode="gray">
            <a:xfrm rot="15216000">
              <a:off x="5046663" y="2657475"/>
              <a:ext cx="1589088" cy="1703387"/>
            </a:xfrm>
            <a:custGeom>
              <a:avLst/>
              <a:gdLst>
                <a:gd name="G0" fmla="+- 61148 0 0"/>
                <a:gd name="G1" fmla="+- -5891861 0 0"/>
                <a:gd name="G2" fmla="+- 61148 0 -5891861"/>
                <a:gd name="G3" fmla="+- 10800 0 0"/>
                <a:gd name="G4" fmla="+- 0 0 61148"/>
                <a:gd name="T0" fmla="*/ 360 256 1"/>
                <a:gd name="T1" fmla="*/ 0 256 1"/>
                <a:gd name="G5" fmla="+- G2 T0 T1"/>
                <a:gd name="G6" fmla="?: G2 G2 G5"/>
                <a:gd name="G7" fmla="+- 0 0 G6"/>
                <a:gd name="G8" fmla="+- 7799 0 0"/>
                <a:gd name="G9" fmla="+- 0 0 -5891861"/>
                <a:gd name="G10" fmla="+- 7799 0 2700"/>
                <a:gd name="G11" fmla="cos G10 61148"/>
                <a:gd name="G12" fmla="sin G10 61148"/>
                <a:gd name="G13" fmla="cos 13500 61148"/>
                <a:gd name="G14" fmla="sin 13500 61148"/>
                <a:gd name="G15" fmla="+- G11 10800 0"/>
                <a:gd name="G16" fmla="+- G12 10800 0"/>
                <a:gd name="G17" fmla="+- G13 10800 0"/>
                <a:gd name="G18" fmla="+- G14 10800 0"/>
                <a:gd name="G19" fmla="*/ 7799 1 2"/>
                <a:gd name="G20" fmla="+- G19 5400 0"/>
                <a:gd name="G21" fmla="cos G20 61148"/>
                <a:gd name="G22" fmla="sin G20 61148"/>
                <a:gd name="G23" fmla="+- G21 10800 0"/>
                <a:gd name="G24" fmla="+- G12 G23 G22"/>
                <a:gd name="G25" fmla="+- G22 G23 G11"/>
                <a:gd name="G26" fmla="cos 10800 61148"/>
                <a:gd name="G27" fmla="sin 10800 61148"/>
                <a:gd name="G28" fmla="cos 7799 61148"/>
                <a:gd name="G29" fmla="sin 7799 61148"/>
                <a:gd name="G30" fmla="+- G26 10800 0"/>
                <a:gd name="G31" fmla="+- G27 10800 0"/>
                <a:gd name="G32" fmla="+- G28 10800 0"/>
                <a:gd name="G33" fmla="+- G29 10800 0"/>
                <a:gd name="G34" fmla="+- G19 5400 0"/>
                <a:gd name="G35" fmla="cos G34 -5891861"/>
                <a:gd name="G36" fmla="sin G34 -5891861"/>
                <a:gd name="G37" fmla="+/ -5891861 61148 2"/>
                <a:gd name="T2" fmla="*/ 180 256 1"/>
                <a:gd name="T3" fmla="*/ 0 256 1"/>
                <a:gd name="G38" fmla="+- G37 T2 T3"/>
                <a:gd name="G39" fmla="?: G2 G37 G38"/>
                <a:gd name="G40" fmla="cos 10800 G39"/>
                <a:gd name="G41" fmla="sin 10800 G39"/>
                <a:gd name="G42" fmla="cos 7799 G39"/>
                <a:gd name="G43" fmla="sin 7799 G39"/>
                <a:gd name="G44" fmla="+- G40 10800 0"/>
                <a:gd name="G45" fmla="+- G41 10800 0"/>
                <a:gd name="G46" fmla="+- G42 10800 0"/>
                <a:gd name="G47" fmla="+- G43 10800 0"/>
                <a:gd name="G48" fmla="+- G35 10800 0"/>
                <a:gd name="G49" fmla="+- G36 10800 0"/>
                <a:gd name="T4" fmla="*/ 18505 w 21600"/>
                <a:gd name="T5" fmla="*/ 3232 h 21600"/>
                <a:gd name="T6" fmla="*/ 10815 w 21600"/>
                <a:gd name="T7" fmla="*/ 1500 h 21600"/>
                <a:gd name="T8" fmla="*/ 16364 w 21600"/>
                <a:gd name="T9" fmla="*/ 5335 h 21600"/>
                <a:gd name="T10" fmla="*/ 24298 w 21600"/>
                <a:gd name="T11" fmla="*/ 11019 h 21600"/>
                <a:gd name="T12" fmla="*/ 20030 w 21600"/>
                <a:gd name="T13" fmla="*/ 15151 h 21600"/>
                <a:gd name="T14" fmla="*/ 15898 w 21600"/>
                <a:gd name="T15" fmla="*/ 1088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597" y="10926"/>
                  </a:moveTo>
                  <a:cubicBezTo>
                    <a:pt x="18598" y="10884"/>
                    <a:pt x="18599" y="10842"/>
                    <a:pt x="18599" y="10800"/>
                  </a:cubicBezTo>
                  <a:cubicBezTo>
                    <a:pt x="18599" y="6497"/>
                    <a:pt x="15115" y="3008"/>
                    <a:pt x="10813" y="3001"/>
                  </a:cubicBezTo>
                  <a:lnTo>
                    <a:pt x="10818" y="0"/>
                  </a:lnTo>
                  <a:cubicBezTo>
                    <a:pt x="16775" y="10"/>
                    <a:pt x="21600" y="4842"/>
                    <a:pt x="21600" y="10800"/>
                  </a:cubicBezTo>
                  <a:cubicBezTo>
                    <a:pt x="21600" y="10858"/>
                    <a:pt x="21599" y="10917"/>
                    <a:pt x="21598" y="10975"/>
                  </a:cubicBezTo>
                  <a:lnTo>
                    <a:pt x="24298" y="11019"/>
                  </a:lnTo>
                  <a:lnTo>
                    <a:pt x="20030" y="15151"/>
                  </a:lnTo>
                  <a:lnTo>
                    <a:pt x="15898" y="10883"/>
                  </a:lnTo>
                  <a:lnTo>
                    <a:pt x="18597" y="10926"/>
                  </a:lnTo>
                  <a:close/>
                </a:path>
              </a:pathLst>
            </a:custGeom>
            <a:gradFill rotWithShape="1">
              <a:gsLst>
                <a:gs pos="0">
                  <a:srgbClr val="FFFFFF">
                    <a:alpha val="0"/>
                  </a:srgbClr>
                </a:gs>
                <a:gs pos="100000">
                  <a:srgbClr val="003366">
                    <a:alpha val="78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Oval 10"/>
            <p:cNvSpPr>
              <a:spLocks noChangeArrowheads="1"/>
            </p:cNvSpPr>
            <p:nvPr/>
          </p:nvSpPr>
          <p:spPr bwMode="gray">
            <a:xfrm>
              <a:off x="4962525" y="3783013"/>
              <a:ext cx="1320800" cy="1319212"/>
            </a:xfrm>
            <a:prstGeom prst="ellipse">
              <a:avLst/>
            </a:prstGeom>
            <a:gradFill rotWithShape="0">
              <a:gsLst>
                <a:gs pos="0">
                  <a:schemeClr val="accent1">
                    <a:gamma/>
                    <a:shade val="66275"/>
                    <a:invGamma/>
                  </a:schemeClr>
                </a:gs>
                <a:gs pos="50000">
                  <a:schemeClr val="accent1"/>
                </a:gs>
                <a:gs pos="100000">
                  <a:schemeClr val="accent1">
                    <a:gamma/>
                    <a:shade val="66275"/>
                    <a:invGamma/>
                  </a:schemeClr>
                </a:gs>
              </a:gsLst>
              <a:lin ang="2700000" scaled="1"/>
            </a:gradFill>
            <a:ln w="57150">
              <a:solidFill>
                <a:schemeClr val="bg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6" name="Group 11"/>
            <p:cNvGrpSpPr/>
            <p:nvPr/>
          </p:nvGrpSpPr>
          <p:grpSpPr bwMode="auto">
            <a:xfrm rot="10082854">
              <a:off x="5907088" y="2921000"/>
              <a:ext cx="1196975" cy="303213"/>
              <a:chOff x="2598" y="1026"/>
              <a:chExt cx="957" cy="242"/>
            </a:xfrm>
          </p:grpSpPr>
          <p:grpSp>
            <p:nvGrpSpPr>
              <p:cNvPr id="219" name="Group 12"/>
              <p:cNvGrpSpPr/>
              <p:nvPr/>
            </p:nvGrpSpPr>
            <p:grpSpPr bwMode="auto">
              <a:xfrm rot="-9970459" flipH="1" flipV="1">
                <a:off x="2598" y="1026"/>
                <a:ext cx="957" cy="242"/>
                <a:chOff x="2532" y="1051"/>
                <a:chExt cx="893" cy="246"/>
              </a:xfrm>
            </p:grpSpPr>
            <p:grpSp>
              <p:nvGrpSpPr>
                <p:cNvPr id="231" name="Group 13"/>
                <p:cNvGrpSpPr/>
                <p:nvPr/>
              </p:nvGrpSpPr>
              <p:grpSpPr bwMode="auto">
                <a:xfrm>
                  <a:off x="2532" y="1051"/>
                  <a:ext cx="743" cy="185"/>
                  <a:chOff x="1565" y="2568"/>
                  <a:chExt cx="1118" cy="279"/>
                </a:xfrm>
              </p:grpSpPr>
              <p:sp>
                <p:nvSpPr>
                  <p:cNvPr id="237" name="AutoShape 1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8" name="AutoShape 1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9" name="AutoShape 1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0" name="AutoShape 1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32" name="Group 18"/>
                <p:cNvGrpSpPr/>
                <p:nvPr/>
              </p:nvGrpSpPr>
              <p:grpSpPr bwMode="auto">
                <a:xfrm rot="1353540">
                  <a:off x="2682" y="1111"/>
                  <a:ext cx="743" cy="186"/>
                  <a:chOff x="1565" y="2568"/>
                  <a:chExt cx="1118" cy="279"/>
                </a:xfrm>
              </p:grpSpPr>
              <p:sp>
                <p:nvSpPr>
                  <p:cNvPr id="233"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4"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220" name="Group 23"/>
              <p:cNvGrpSpPr/>
              <p:nvPr/>
            </p:nvGrpSpPr>
            <p:grpSpPr bwMode="auto">
              <a:xfrm rot="-9970459" flipH="1" flipV="1">
                <a:off x="2688" y="1056"/>
                <a:ext cx="784" cy="198"/>
                <a:chOff x="2532" y="1051"/>
                <a:chExt cx="893" cy="246"/>
              </a:xfrm>
            </p:grpSpPr>
            <p:grpSp>
              <p:nvGrpSpPr>
                <p:cNvPr id="221" name="Group 24"/>
                <p:cNvGrpSpPr/>
                <p:nvPr/>
              </p:nvGrpSpPr>
              <p:grpSpPr bwMode="auto">
                <a:xfrm>
                  <a:off x="2532" y="1051"/>
                  <a:ext cx="743" cy="185"/>
                  <a:chOff x="1565" y="2568"/>
                  <a:chExt cx="1118" cy="279"/>
                </a:xfrm>
              </p:grpSpPr>
              <p:sp>
                <p:nvSpPr>
                  <p:cNvPr id="227" name="AutoShape 2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8" name="AutoShape 2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 name="AutoShape 2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0" name="AutoShape 2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22" name="Group 29"/>
                <p:cNvGrpSpPr/>
                <p:nvPr/>
              </p:nvGrpSpPr>
              <p:grpSpPr bwMode="auto">
                <a:xfrm rot="1353540">
                  <a:off x="2682" y="1111"/>
                  <a:ext cx="743" cy="186"/>
                  <a:chOff x="1565" y="2568"/>
                  <a:chExt cx="1118" cy="279"/>
                </a:xfrm>
              </p:grpSpPr>
              <p:sp>
                <p:nvSpPr>
                  <p:cNvPr id="223"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4"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5"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6"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77" name="Group 34"/>
            <p:cNvGrpSpPr/>
            <p:nvPr/>
          </p:nvGrpSpPr>
          <p:grpSpPr bwMode="auto">
            <a:xfrm rot="10082854">
              <a:off x="4811713" y="4741863"/>
              <a:ext cx="1198562" cy="303212"/>
              <a:chOff x="2598" y="1026"/>
              <a:chExt cx="957" cy="242"/>
            </a:xfrm>
          </p:grpSpPr>
          <p:grpSp>
            <p:nvGrpSpPr>
              <p:cNvPr id="197" name="Group 35"/>
              <p:cNvGrpSpPr/>
              <p:nvPr/>
            </p:nvGrpSpPr>
            <p:grpSpPr bwMode="auto">
              <a:xfrm rot="-9970459" flipH="1" flipV="1">
                <a:off x="2598" y="1026"/>
                <a:ext cx="957" cy="242"/>
                <a:chOff x="2532" y="1051"/>
                <a:chExt cx="893" cy="246"/>
              </a:xfrm>
            </p:grpSpPr>
            <p:grpSp>
              <p:nvGrpSpPr>
                <p:cNvPr id="209" name="Group 36"/>
                <p:cNvGrpSpPr/>
                <p:nvPr/>
              </p:nvGrpSpPr>
              <p:grpSpPr bwMode="auto">
                <a:xfrm>
                  <a:off x="2532" y="1051"/>
                  <a:ext cx="743" cy="185"/>
                  <a:chOff x="1565" y="2568"/>
                  <a:chExt cx="1118" cy="279"/>
                </a:xfrm>
              </p:grpSpPr>
              <p:sp>
                <p:nvSpPr>
                  <p:cNvPr id="215" name="AutoShape 3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6" name="AutoShape 3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7" name="AutoShape 3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8" name="AutoShape 4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10" name="Group 41"/>
                <p:cNvGrpSpPr/>
                <p:nvPr/>
              </p:nvGrpSpPr>
              <p:grpSpPr bwMode="auto">
                <a:xfrm rot="1353540">
                  <a:off x="2682" y="1111"/>
                  <a:ext cx="743" cy="186"/>
                  <a:chOff x="1565" y="2568"/>
                  <a:chExt cx="1118" cy="279"/>
                </a:xfrm>
              </p:grpSpPr>
              <p:sp>
                <p:nvSpPr>
                  <p:cNvPr id="211" name="AutoShape 4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 name="AutoShape 4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3" name="AutoShape 4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4" name="AutoShape 4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98" name="Group 46"/>
              <p:cNvGrpSpPr/>
              <p:nvPr/>
            </p:nvGrpSpPr>
            <p:grpSpPr bwMode="auto">
              <a:xfrm rot="-9970459" flipH="1" flipV="1">
                <a:off x="2688" y="1056"/>
                <a:ext cx="784" cy="198"/>
                <a:chOff x="2532" y="1051"/>
                <a:chExt cx="893" cy="246"/>
              </a:xfrm>
            </p:grpSpPr>
            <p:grpSp>
              <p:nvGrpSpPr>
                <p:cNvPr id="199" name="Group 47"/>
                <p:cNvGrpSpPr/>
                <p:nvPr/>
              </p:nvGrpSpPr>
              <p:grpSpPr bwMode="auto">
                <a:xfrm>
                  <a:off x="2532" y="1051"/>
                  <a:ext cx="743" cy="185"/>
                  <a:chOff x="1565" y="2568"/>
                  <a:chExt cx="1118" cy="279"/>
                </a:xfrm>
              </p:grpSpPr>
              <p:sp>
                <p:nvSpPr>
                  <p:cNvPr id="205"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6"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0" name="Group 52"/>
                <p:cNvGrpSpPr/>
                <p:nvPr/>
              </p:nvGrpSpPr>
              <p:grpSpPr bwMode="auto">
                <a:xfrm rot="1353540">
                  <a:off x="2682" y="1111"/>
                  <a:ext cx="743" cy="186"/>
                  <a:chOff x="1565" y="2568"/>
                  <a:chExt cx="1118" cy="279"/>
                </a:xfrm>
              </p:grpSpPr>
              <p:sp>
                <p:nvSpPr>
                  <p:cNvPr id="201"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2"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3"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78" name="Group 57"/>
            <p:cNvGrpSpPr/>
            <p:nvPr/>
          </p:nvGrpSpPr>
          <p:grpSpPr bwMode="auto">
            <a:xfrm rot="10082854">
              <a:off x="7186613" y="4740275"/>
              <a:ext cx="1196975" cy="303213"/>
              <a:chOff x="2598" y="1026"/>
              <a:chExt cx="957" cy="242"/>
            </a:xfrm>
          </p:grpSpPr>
          <p:grpSp>
            <p:nvGrpSpPr>
              <p:cNvPr id="175" name="Group 58"/>
              <p:cNvGrpSpPr/>
              <p:nvPr/>
            </p:nvGrpSpPr>
            <p:grpSpPr bwMode="auto">
              <a:xfrm rot="-9970459" flipH="1" flipV="1">
                <a:off x="2598" y="1026"/>
                <a:ext cx="957" cy="242"/>
                <a:chOff x="2532" y="1051"/>
                <a:chExt cx="893" cy="246"/>
              </a:xfrm>
            </p:grpSpPr>
            <p:grpSp>
              <p:nvGrpSpPr>
                <p:cNvPr id="187" name="Group 59"/>
                <p:cNvGrpSpPr/>
                <p:nvPr/>
              </p:nvGrpSpPr>
              <p:grpSpPr bwMode="auto">
                <a:xfrm>
                  <a:off x="2532" y="1051"/>
                  <a:ext cx="743" cy="185"/>
                  <a:chOff x="1565" y="2568"/>
                  <a:chExt cx="1118" cy="279"/>
                </a:xfrm>
              </p:grpSpPr>
              <p:sp>
                <p:nvSpPr>
                  <p:cNvPr id="193"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5"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6"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88" name="Group 64"/>
                <p:cNvGrpSpPr/>
                <p:nvPr/>
              </p:nvGrpSpPr>
              <p:grpSpPr bwMode="auto">
                <a:xfrm rot="1353540">
                  <a:off x="2682" y="1111"/>
                  <a:ext cx="743" cy="186"/>
                  <a:chOff x="1565" y="2568"/>
                  <a:chExt cx="1118" cy="279"/>
                </a:xfrm>
              </p:grpSpPr>
              <p:sp>
                <p:nvSpPr>
                  <p:cNvPr id="189" name="AutoShape 6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0" name="AutoShape 6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1" name="AutoShape 6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2" name="AutoShape 6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76" name="Group 69"/>
              <p:cNvGrpSpPr/>
              <p:nvPr/>
            </p:nvGrpSpPr>
            <p:grpSpPr bwMode="auto">
              <a:xfrm rot="-9970459" flipH="1" flipV="1">
                <a:off x="2688" y="1056"/>
                <a:ext cx="784" cy="198"/>
                <a:chOff x="2532" y="1051"/>
                <a:chExt cx="893" cy="246"/>
              </a:xfrm>
            </p:grpSpPr>
            <p:grpSp>
              <p:nvGrpSpPr>
                <p:cNvPr id="177" name="Group 70"/>
                <p:cNvGrpSpPr/>
                <p:nvPr/>
              </p:nvGrpSpPr>
              <p:grpSpPr bwMode="auto">
                <a:xfrm>
                  <a:off x="2532" y="1051"/>
                  <a:ext cx="743" cy="185"/>
                  <a:chOff x="1565" y="2568"/>
                  <a:chExt cx="1118" cy="279"/>
                </a:xfrm>
              </p:grpSpPr>
              <p:sp>
                <p:nvSpPr>
                  <p:cNvPr id="183" name="AutoShape 7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 name="AutoShape 7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5" name="AutoShape 7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6" name="AutoShape 7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78" name="Group 75"/>
                <p:cNvGrpSpPr/>
                <p:nvPr/>
              </p:nvGrpSpPr>
              <p:grpSpPr bwMode="auto">
                <a:xfrm rot="1353540">
                  <a:off x="2682" y="1111"/>
                  <a:ext cx="743" cy="186"/>
                  <a:chOff x="1565" y="2568"/>
                  <a:chExt cx="1118" cy="279"/>
                </a:xfrm>
              </p:grpSpPr>
              <p:sp>
                <p:nvSpPr>
                  <p:cNvPr id="179" name="AutoShape 7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 name="AutoShape 7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 name="AutoShape 7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2" name="AutoShape 7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79" name="Group 80"/>
            <p:cNvGrpSpPr/>
            <p:nvPr/>
          </p:nvGrpSpPr>
          <p:grpSpPr bwMode="auto">
            <a:xfrm>
              <a:off x="6454775" y="2085975"/>
              <a:ext cx="1196975" cy="303213"/>
              <a:chOff x="2598" y="1026"/>
              <a:chExt cx="957" cy="242"/>
            </a:xfrm>
          </p:grpSpPr>
          <p:grpSp>
            <p:nvGrpSpPr>
              <p:cNvPr id="153" name="Group 81"/>
              <p:cNvGrpSpPr/>
              <p:nvPr/>
            </p:nvGrpSpPr>
            <p:grpSpPr bwMode="auto">
              <a:xfrm rot="-9970459" flipH="1" flipV="1">
                <a:off x="2598" y="1026"/>
                <a:ext cx="957" cy="242"/>
                <a:chOff x="2532" y="1051"/>
                <a:chExt cx="893" cy="246"/>
              </a:xfrm>
            </p:grpSpPr>
            <p:grpSp>
              <p:nvGrpSpPr>
                <p:cNvPr id="165" name="Group 82"/>
                <p:cNvGrpSpPr/>
                <p:nvPr/>
              </p:nvGrpSpPr>
              <p:grpSpPr bwMode="auto">
                <a:xfrm>
                  <a:off x="2532" y="1051"/>
                  <a:ext cx="743" cy="185"/>
                  <a:chOff x="1565" y="2568"/>
                  <a:chExt cx="1118" cy="279"/>
                </a:xfrm>
              </p:grpSpPr>
              <p:sp>
                <p:nvSpPr>
                  <p:cNvPr id="171" name="AutoShape 8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2" name="AutoShape 8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3" name="AutoShape 8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 name="AutoShape 8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66" name="Group 87"/>
                <p:cNvGrpSpPr/>
                <p:nvPr/>
              </p:nvGrpSpPr>
              <p:grpSpPr bwMode="auto">
                <a:xfrm rot="1353540">
                  <a:off x="2682" y="1111"/>
                  <a:ext cx="743" cy="186"/>
                  <a:chOff x="1565" y="2568"/>
                  <a:chExt cx="1118" cy="279"/>
                </a:xfrm>
              </p:grpSpPr>
              <p:sp>
                <p:nvSpPr>
                  <p:cNvPr id="167"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9"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0"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54" name="Group 92"/>
              <p:cNvGrpSpPr/>
              <p:nvPr/>
            </p:nvGrpSpPr>
            <p:grpSpPr bwMode="auto">
              <a:xfrm rot="-9970459" flipH="1" flipV="1">
                <a:off x="2688" y="1056"/>
                <a:ext cx="784" cy="198"/>
                <a:chOff x="2532" y="1051"/>
                <a:chExt cx="893" cy="246"/>
              </a:xfrm>
            </p:grpSpPr>
            <p:grpSp>
              <p:nvGrpSpPr>
                <p:cNvPr id="155" name="Group 93"/>
                <p:cNvGrpSpPr/>
                <p:nvPr/>
              </p:nvGrpSpPr>
              <p:grpSpPr bwMode="auto">
                <a:xfrm>
                  <a:off x="2532" y="1051"/>
                  <a:ext cx="743" cy="185"/>
                  <a:chOff x="1565" y="2568"/>
                  <a:chExt cx="1118" cy="279"/>
                </a:xfrm>
              </p:grpSpPr>
              <p:sp>
                <p:nvSpPr>
                  <p:cNvPr id="161" name="AutoShape 94"/>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2" name="AutoShape 95"/>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 name="AutoShape 96"/>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 name="AutoShape 97"/>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56" name="Group 98"/>
                <p:cNvGrpSpPr/>
                <p:nvPr/>
              </p:nvGrpSpPr>
              <p:grpSpPr bwMode="auto">
                <a:xfrm rot="1353540">
                  <a:off x="2682" y="1111"/>
                  <a:ext cx="743" cy="186"/>
                  <a:chOff x="1565" y="2568"/>
                  <a:chExt cx="1118" cy="279"/>
                </a:xfrm>
              </p:grpSpPr>
              <p:sp>
                <p:nvSpPr>
                  <p:cNvPr id="157" name="AutoShape 99"/>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8" name="AutoShape 100"/>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9" name="AutoShape 101"/>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 name="AutoShape 102"/>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80" name="Group 103"/>
            <p:cNvGrpSpPr/>
            <p:nvPr/>
          </p:nvGrpSpPr>
          <p:grpSpPr bwMode="auto">
            <a:xfrm rot="344040">
              <a:off x="7737475" y="3921125"/>
              <a:ext cx="1198563" cy="303213"/>
              <a:chOff x="2598" y="1026"/>
              <a:chExt cx="957" cy="242"/>
            </a:xfrm>
          </p:grpSpPr>
          <p:grpSp>
            <p:nvGrpSpPr>
              <p:cNvPr id="131" name="Group 104"/>
              <p:cNvGrpSpPr/>
              <p:nvPr/>
            </p:nvGrpSpPr>
            <p:grpSpPr bwMode="auto">
              <a:xfrm rot="-9970459" flipH="1" flipV="1">
                <a:off x="2598" y="1026"/>
                <a:ext cx="957" cy="242"/>
                <a:chOff x="2532" y="1051"/>
                <a:chExt cx="893" cy="246"/>
              </a:xfrm>
            </p:grpSpPr>
            <p:grpSp>
              <p:nvGrpSpPr>
                <p:cNvPr id="143" name="Group 105"/>
                <p:cNvGrpSpPr/>
                <p:nvPr/>
              </p:nvGrpSpPr>
              <p:grpSpPr bwMode="auto">
                <a:xfrm>
                  <a:off x="2532" y="1051"/>
                  <a:ext cx="743" cy="185"/>
                  <a:chOff x="1565" y="2568"/>
                  <a:chExt cx="1118" cy="279"/>
                </a:xfrm>
              </p:grpSpPr>
              <p:sp>
                <p:nvSpPr>
                  <p:cNvPr id="149"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44" name="Group 110"/>
                <p:cNvGrpSpPr/>
                <p:nvPr/>
              </p:nvGrpSpPr>
              <p:grpSpPr bwMode="auto">
                <a:xfrm rot="1353540">
                  <a:off x="2682" y="1111"/>
                  <a:ext cx="743" cy="186"/>
                  <a:chOff x="1565" y="2568"/>
                  <a:chExt cx="1118" cy="279"/>
                </a:xfrm>
              </p:grpSpPr>
              <p:sp>
                <p:nvSpPr>
                  <p:cNvPr id="145"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6"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8"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32" name="Group 115"/>
              <p:cNvGrpSpPr/>
              <p:nvPr/>
            </p:nvGrpSpPr>
            <p:grpSpPr bwMode="auto">
              <a:xfrm rot="-9970459" flipH="1" flipV="1">
                <a:off x="2688" y="1056"/>
                <a:ext cx="784" cy="198"/>
                <a:chOff x="2532" y="1051"/>
                <a:chExt cx="893" cy="246"/>
              </a:xfrm>
            </p:grpSpPr>
            <p:grpSp>
              <p:nvGrpSpPr>
                <p:cNvPr id="133" name="Group 116"/>
                <p:cNvGrpSpPr/>
                <p:nvPr/>
              </p:nvGrpSpPr>
              <p:grpSpPr bwMode="auto">
                <a:xfrm>
                  <a:off x="2532" y="1051"/>
                  <a:ext cx="743" cy="185"/>
                  <a:chOff x="1565" y="2568"/>
                  <a:chExt cx="1118" cy="279"/>
                </a:xfrm>
              </p:grpSpPr>
              <p:sp>
                <p:nvSpPr>
                  <p:cNvPr id="139"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0"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1"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2"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4" name="Group 121"/>
                <p:cNvGrpSpPr/>
                <p:nvPr/>
              </p:nvGrpSpPr>
              <p:grpSpPr bwMode="auto">
                <a:xfrm rot="1353540">
                  <a:off x="2682" y="1111"/>
                  <a:ext cx="743" cy="186"/>
                  <a:chOff x="1565" y="2568"/>
                  <a:chExt cx="1118" cy="279"/>
                </a:xfrm>
              </p:grpSpPr>
              <p:sp>
                <p:nvSpPr>
                  <p:cNvPr id="135"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6"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7"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 name="AutoShape 125"/>
                  <p:cNvSpPr>
                    <a:spLocks noChangeArrowheads="1"/>
                  </p:cNvSpPr>
                  <p:nvPr/>
                </p:nvSpPr>
                <p:spPr bwMode="white">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81" name="Group 126"/>
            <p:cNvGrpSpPr/>
            <p:nvPr/>
          </p:nvGrpSpPr>
          <p:grpSpPr bwMode="auto">
            <a:xfrm rot="21367855">
              <a:off x="5330825" y="3894138"/>
              <a:ext cx="1235075" cy="331787"/>
              <a:chOff x="1824" y="2448"/>
              <a:chExt cx="987" cy="266"/>
            </a:xfrm>
          </p:grpSpPr>
          <p:grpSp>
            <p:nvGrpSpPr>
              <p:cNvPr id="85" name="Group 127"/>
              <p:cNvGrpSpPr/>
              <p:nvPr/>
            </p:nvGrpSpPr>
            <p:grpSpPr bwMode="auto">
              <a:xfrm rot="513316">
                <a:off x="1824" y="2448"/>
                <a:ext cx="957" cy="242"/>
                <a:chOff x="2598" y="1026"/>
                <a:chExt cx="957" cy="242"/>
              </a:xfrm>
            </p:grpSpPr>
            <p:grpSp>
              <p:nvGrpSpPr>
                <p:cNvPr id="109" name="Group 128"/>
                <p:cNvGrpSpPr/>
                <p:nvPr/>
              </p:nvGrpSpPr>
              <p:grpSpPr bwMode="auto">
                <a:xfrm rot="-9970459" flipH="1" flipV="1">
                  <a:off x="2598" y="1026"/>
                  <a:ext cx="957" cy="242"/>
                  <a:chOff x="2532" y="1051"/>
                  <a:chExt cx="893" cy="246"/>
                </a:xfrm>
              </p:grpSpPr>
              <p:grpSp>
                <p:nvGrpSpPr>
                  <p:cNvPr id="121" name="Group 129"/>
                  <p:cNvGrpSpPr/>
                  <p:nvPr/>
                </p:nvGrpSpPr>
                <p:grpSpPr bwMode="auto">
                  <a:xfrm>
                    <a:off x="2532" y="1051"/>
                    <a:ext cx="743" cy="185"/>
                    <a:chOff x="1565" y="2568"/>
                    <a:chExt cx="1118" cy="279"/>
                  </a:xfrm>
                </p:grpSpPr>
                <p:sp>
                  <p:nvSpPr>
                    <p:cNvPr id="127" name="AutoShape 130"/>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8" name="AutoShape 131"/>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9" name="AutoShape 132"/>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 name="AutoShape 133"/>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2" name="Group 134"/>
                  <p:cNvGrpSpPr/>
                  <p:nvPr/>
                </p:nvGrpSpPr>
                <p:grpSpPr bwMode="auto">
                  <a:xfrm rot="1353540">
                    <a:off x="2682" y="1111"/>
                    <a:ext cx="743" cy="186"/>
                    <a:chOff x="1565" y="2568"/>
                    <a:chExt cx="1118" cy="279"/>
                  </a:xfrm>
                </p:grpSpPr>
                <p:sp>
                  <p:nvSpPr>
                    <p:cNvPr id="123"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10" name="Group 139"/>
                <p:cNvGrpSpPr/>
                <p:nvPr/>
              </p:nvGrpSpPr>
              <p:grpSpPr bwMode="auto">
                <a:xfrm rot="-9970459" flipH="1" flipV="1">
                  <a:off x="2688" y="1056"/>
                  <a:ext cx="784" cy="198"/>
                  <a:chOff x="2532" y="1051"/>
                  <a:chExt cx="893" cy="246"/>
                </a:xfrm>
              </p:grpSpPr>
              <p:grpSp>
                <p:nvGrpSpPr>
                  <p:cNvPr id="111" name="Group 140"/>
                  <p:cNvGrpSpPr/>
                  <p:nvPr/>
                </p:nvGrpSpPr>
                <p:grpSpPr bwMode="auto">
                  <a:xfrm>
                    <a:off x="2532" y="1051"/>
                    <a:ext cx="743" cy="185"/>
                    <a:chOff x="1565" y="2568"/>
                    <a:chExt cx="1118" cy="279"/>
                  </a:xfrm>
                </p:grpSpPr>
                <p:sp>
                  <p:nvSpPr>
                    <p:cNvPr id="117" name="AutoShape 14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 name="AutoShape 14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 name="AutoShape 14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0" name="AutoShape 144"/>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 name="Group 145"/>
                  <p:cNvGrpSpPr/>
                  <p:nvPr/>
                </p:nvGrpSpPr>
                <p:grpSpPr bwMode="auto">
                  <a:xfrm rot="1353540">
                    <a:off x="2682" y="1111"/>
                    <a:ext cx="743" cy="186"/>
                    <a:chOff x="1565" y="2568"/>
                    <a:chExt cx="1118" cy="279"/>
                  </a:xfrm>
                </p:grpSpPr>
                <p:sp>
                  <p:nvSpPr>
                    <p:cNvPr id="113"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4"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nvGrpSpPr>
              <p:cNvPr id="86" name="Group 150"/>
              <p:cNvGrpSpPr/>
              <p:nvPr/>
            </p:nvGrpSpPr>
            <p:grpSpPr bwMode="auto">
              <a:xfrm rot="513316">
                <a:off x="1854" y="2472"/>
                <a:ext cx="957" cy="242"/>
                <a:chOff x="2598" y="1026"/>
                <a:chExt cx="957" cy="242"/>
              </a:xfrm>
            </p:grpSpPr>
            <p:grpSp>
              <p:nvGrpSpPr>
                <p:cNvPr id="87" name="Group 151"/>
                <p:cNvGrpSpPr/>
                <p:nvPr/>
              </p:nvGrpSpPr>
              <p:grpSpPr bwMode="auto">
                <a:xfrm rot="-9970459" flipH="1" flipV="1">
                  <a:off x="2598" y="1026"/>
                  <a:ext cx="957" cy="242"/>
                  <a:chOff x="2532" y="1051"/>
                  <a:chExt cx="893" cy="246"/>
                </a:xfrm>
              </p:grpSpPr>
              <p:grpSp>
                <p:nvGrpSpPr>
                  <p:cNvPr id="99" name="Group 152"/>
                  <p:cNvGrpSpPr/>
                  <p:nvPr/>
                </p:nvGrpSpPr>
                <p:grpSpPr bwMode="auto">
                  <a:xfrm>
                    <a:off x="2532" y="1051"/>
                    <a:ext cx="743" cy="185"/>
                    <a:chOff x="1565" y="2568"/>
                    <a:chExt cx="1118" cy="279"/>
                  </a:xfrm>
                </p:grpSpPr>
                <p:sp>
                  <p:nvSpPr>
                    <p:cNvPr id="105" name="AutoShape 153"/>
                    <p:cNvSpPr>
                      <a:spLocks noChangeArrowheads="1"/>
                    </p:cNvSpPr>
                    <p:nvPr/>
                  </p:nvSpPr>
                  <p:spPr bwMode="white">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 name="AutoShape 154"/>
                    <p:cNvSpPr>
                      <a:spLocks noChangeArrowheads="1"/>
                    </p:cNvSpPr>
                    <p:nvPr/>
                  </p:nvSpPr>
                  <p:spPr bwMode="white">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 name="AutoShape 155"/>
                    <p:cNvSpPr>
                      <a:spLocks noChangeArrowheads="1"/>
                    </p:cNvSpPr>
                    <p:nvPr/>
                  </p:nvSpPr>
                  <p:spPr bwMode="white">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 name="AutoShape 156"/>
                    <p:cNvSpPr>
                      <a:spLocks noChangeArrowheads="1"/>
                    </p:cNvSpPr>
                    <p:nvPr/>
                  </p:nvSpPr>
                  <p:spPr bwMode="white">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0" name="Group 157"/>
                  <p:cNvGrpSpPr/>
                  <p:nvPr/>
                </p:nvGrpSpPr>
                <p:grpSpPr bwMode="auto">
                  <a:xfrm rot="1353540">
                    <a:off x="2682" y="1111"/>
                    <a:ext cx="743" cy="186"/>
                    <a:chOff x="1565" y="2568"/>
                    <a:chExt cx="1118" cy="279"/>
                  </a:xfrm>
                </p:grpSpPr>
                <p:sp>
                  <p:nvSpPr>
                    <p:cNvPr id="101" name="AutoShape 158"/>
                    <p:cNvSpPr>
                      <a:spLocks noChangeArrowheads="1"/>
                    </p:cNvSpPr>
                    <p:nvPr/>
                  </p:nvSpPr>
                  <p:spPr bwMode="white">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 name="AutoShape 159"/>
                    <p:cNvSpPr>
                      <a:spLocks noChangeArrowheads="1"/>
                    </p:cNvSpPr>
                    <p:nvPr/>
                  </p:nvSpPr>
                  <p:spPr bwMode="white">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160"/>
                    <p:cNvSpPr>
                      <a:spLocks noChangeArrowheads="1"/>
                    </p:cNvSpPr>
                    <p:nvPr/>
                  </p:nvSpPr>
                  <p:spPr bwMode="white">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 name="AutoShape 161"/>
                    <p:cNvSpPr>
                      <a:spLocks noChangeArrowheads="1"/>
                    </p:cNvSpPr>
                    <p:nvPr/>
                  </p:nvSpPr>
                  <p:spPr bwMode="white">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88" name="Group 162"/>
                <p:cNvGrpSpPr/>
                <p:nvPr/>
              </p:nvGrpSpPr>
              <p:grpSpPr bwMode="auto">
                <a:xfrm rot="-9970459" flipH="1" flipV="1">
                  <a:off x="2688" y="1056"/>
                  <a:ext cx="784" cy="198"/>
                  <a:chOff x="2532" y="1051"/>
                  <a:chExt cx="893" cy="246"/>
                </a:xfrm>
              </p:grpSpPr>
              <p:grpSp>
                <p:nvGrpSpPr>
                  <p:cNvPr id="89" name="Group 163"/>
                  <p:cNvGrpSpPr/>
                  <p:nvPr/>
                </p:nvGrpSpPr>
                <p:grpSpPr bwMode="auto">
                  <a:xfrm>
                    <a:off x="2532" y="1051"/>
                    <a:ext cx="743" cy="185"/>
                    <a:chOff x="1565" y="2568"/>
                    <a:chExt cx="1118" cy="279"/>
                  </a:xfrm>
                </p:grpSpPr>
                <p:sp>
                  <p:nvSpPr>
                    <p:cNvPr id="95" name="AutoShape 164"/>
                    <p:cNvSpPr>
                      <a:spLocks noChangeArrowheads="1"/>
                    </p:cNvSpPr>
                    <p:nvPr/>
                  </p:nvSpPr>
                  <p:spPr bwMode="white">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AutoShape 165"/>
                    <p:cNvSpPr>
                      <a:spLocks noChangeArrowheads="1"/>
                    </p:cNvSpPr>
                    <p:nvPr/>
                  </p:nvSpPr>
                  <p:spPr bwMode="white">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AutoShape 166"/>
                    <p:cNvSpPr>
                      <a:spLocks noChangeArrowheads="1"/>
                    </p:cNvSpPr>
                    <p:nvPr/>
                  </p:nvSpPr>
                  <p:spPr bwMode="white">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AutoShape 167"/>
                    <p:cNvSpPr>
                      <a:spLocks noChangeArrowheads="1"/>
                    </p:cNvSpPr>
                    <p:nvPr/>
                  </p:nvSpPr>
                  <p:spPr bwMode="white">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0" name="Group 168"/>
                  <p:cNvGrpSpPr/>
                  <p:nvPr/>
                </p:nvGrpSpPr>
                <p:grpSpPr bwMode="auto">
                  <a:xfrm rot="1353540">
                    <a:off x="2682" y="1111"/>
                    <a:ext cx="743" cy="186"/>
                    <a:chOff x="1565" y="2568"/>
                    <a:chExt cx="1118" cy="279"/>
                  </a:xfrm>
                </p:grpSpPr>
                <p:sp>
                  <p:nvSpPr>
                    <p:cNvPr id="91" name="AutoShape 169"/>
                    <p:cNvSpPr>
                      <a:spLocks noChangeArrowheads="1"/>
                    </p:cNvSpPr>
                    <p:nvPr/>
                  </p:nvSpPr>
                  <p:spPr bwMode="white">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AutoShape 170"/>
                    <p:cNvSpPr>
                      <a:spLocks noChangeArrowheads="1"/>
                    </p:cNvSpPr>
                    <p:nvPr/>
                  </p:nvSpPr>
                  <p:spPr bwMode="white">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AutoShape 171"/>
                    <p:cNvSpPr>
                      <a:spLocks noChangeArrowheads="1"/>
                    </p:cNvSpPr>
                    <p:nvPr/>
                  </p:nvSpPr>
                  <p:spPr bwMode="white">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AutoShape 172"/>
                    <p:cNvSpPr>
                      <a:spLocks noChangeArrowheads="1"/>
                    </p:cNvSpPr>
                    <p:nvPr/>
                  </p:nvSpPr>
                  <p:spPr bwMode="white">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grpSp>
        <p:sp>
          <p:nvSpPr>
            <p:cNvPr id="82" name="Rectangle 182"/>
            <p:cNvSpPr>
              <a:spLocks noChangeArrowheads="1"/>
            </p:cNvSpPr>
            <p:nvPr/>
          </p:nvSpPr>
          <p:spPr bwMode="white">
            <a:xfrm>
              <a:off x="6156325" y="2151063"/>
              <a:ext cx="1147488"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zh-CN" altLang="en-US" b="1" dirty="0">
                  <a:solidFill>
                    <a:srgbClr val="FFFFFF"/>
                  </a:solidFill>
                  <a:ea typeface="宋体" panose="02010600030101010101" pitchFamily="2" charset="-122"/>
                </a:rPr>
                <a:t>加强病案形成的过程管理</a:t>
              </a:r>
              <a:endParaRPr lang="en-US" altLang="zh-CN" b="1" dirty="0">
                <a:solidFill>
                  <a:srgbClr val="FFFFFF"/>
                </a:solidFill>
                <a:ea typeface="宋体" panose="02010600030101010101" pitchFamily="2" charset="-122"/>
              </a:endParaRPr>
            </a:p>
          </p:txBody>
        </p:sp>
        <p:sp>
          <p:nvSpPr>
            <p:cNvPr id="83" name="Rectangle 183"/>
            <p:cNvSpPr>
              <a:spLocks noChangeArrowheads="1"/>
            </p:cNvSpPr>
            <p:nvPr/>
          </p:nvSpPr>
          <p:spPr bwMode="white">
            <a:xfrm>
              <a:off x="4899242" y="4046538"/>
              <a:ext cx="1414080"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zh-CN" altLang="en-US" b="1" dirty="0">
                  <a:solidFill>
                    <a:srgbClr val="FFFFFF"/>
                  </a:solidFill>
                  <a:ea typeface="宋体" panose="02010600030101010101" pitchFamily="2" charset="-122"/>
                </a:rPr>
                <a:t>规避医疗纠纷，维护医护权益</a:t>
              </a:r>
              <a:endParaRPr lang="en-US" altLang="zh-CN" b="1" dirty="0">
                <a:solidFill>
                  <a:srgbClr val="FFFFFF"/>
                </a:solidFill>
                <a:ea typeface="宋体" panose="02010600030101010101" pitchFamily="2" charset="-122"/>
              </a:endParaRPr>
            </a:p>
          </p:txBody>
        </p:sp>
        <p:sp>
          <p:nvSpPr>
            <p:cNvPr id="84" name="Rectangle 184"/>
            <p:cNvSpPr>
              <a:spLocks noChangeArrowheads="1"/>
            </p:cNvSpPr>
            <p:nvPr/>
          </p:nvSpPr>
          <p:spPr bwMode="white">
            <a:xfrm>
              <a:off x="7383463" y="4132263"/>
              <a:ext cx="1179135"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zh-CN" altLang="en-US" b="1" dirty="0">
                  <a:solidFill>
                    <a:srgbClr val="FFFFFF"/>
                  </a:solidFill>
                  <a:ea typeface="宋体" panose="02010600030101010101" pitchFamily="2" charset="-122"/>
                </a:rPr>
                <a:t>加强质量监控</a:t>
              </a:r>
              <a:endParaRPr lang="en-US" altLang="zh-CN" b="1" dirty="0">
                <a:solidFill>
                  <a:srgbClr val="FFFFFF"/>
                </a:solidFill>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906933" y="1276293"/>
            <a:ext cx="3564644" cy="701795"/>
          </a:xfrm>
          <a:prstGeom prst="rect">
            <a:avLst/>
          </a:prstGeom>
        </p:spPr>
        <p:txBody>
          <a:bodyPr wrap="square">
            <a:spAutoFit/>
          </a:bodyPr>
          <a:lstStyle/>
          <a:p>
            <a:pPr defTabSz="685800">
              <a:lnSpc>
                <a:spcPct val="150000"/>
              </a:lnSpc>
              <a:buClr>
                <a:srgbClr val="E7E6E6">
                  <a:lumMod val="10000"/>
                </a:srgbClr>
              </a:buClr>
            </a:pPr>
            <a:r>
              <a:rPr lang="zh-CN" altLang="en-US" sz="1400" dirty="0">
                <a:sym typeface="+mn-lt"/>
              </a:rPr>
              <a:t>具有最高法律效力的规范性文件，由全国人民代表大会依立法程序制定和颁布。</a:t>
            </a:r>
            <a:endParaRPr lang="en-US" altLang="zh-CN" sz="1400" dirty="0">
              <a:sym typeface="+mn-lt"/>
            </a:endParaRPr>
          </a:p>
        </p:txBody>
      </p:sp>
      <p:sp>
        <p:nvSpPr>
          <p:cNvPr id="24" name="PA_矩形 8"/>
          <p:cNvSpPr/>
          <p:nvPr>
            <p:custDataLst>
              <p:tags r:id="rId1"/>
            </p:custDataLst>
          </p:nvPr>
        </p:nvSpPr>
        <p:spPr>
          <a:xfrm>
            <a:off x="921395" y="1010275"/>
            <a:ext cx="2425547" cy="369332"/>
          </a:xfrm>
          <a:prstGeom prst="rect">
            <a:avLst/>
          </a:prstGeom>
        </p:spPr>
        <p:txBody>
          <a:bodyPr wrap="square">
            <a:spAutoFit/>
          </a:bodyPr>
          <a:lstStyle/>
          <a:p>
            <a:pPr lvl="0" defTabSz="685800">
              <a:defRPr/>
            </a:pPr>
            <a:r>
              <a:rPr lang="zh-CN" altLang="en-US" b="1" kern="0" dirty="0">
                <a:solidFill>
                  <a:srgbClr val="296FA5"/>
                </a:solidFill>
                <a:latin typeface="Times New Roman" panose="02020603050405020304"/>
              </a:rPr>
              <a:t>宪法</a:t>
            </a:r>
            <a:endParaRPr lang="en-US" altLang="zh-CN" b="1" kern="0" dirty="0">
              <a:solidFill>
                <a:srgbClr val="296FA5"/>
              </a:solidFill>
              <a:latin typeface="Times New Roman" panose="02020603050405020304"/>
              <a:ea typeface="宋体" panose="02010600030101010101" pitchFamily="2" charset="-122"/>
            </a:endParaRPr>
          </a:p>
        </p:txBody>
      </p:sp>
      <p:sp>
        <p:nvSpPr>
          <p:cNvPr id="25" name="矩形 24"/>
          <p:cNvSpPr/>
          <p:nvPr/>
        </p:nvSpPr>
        <p:spPr>
          <a:xfrm>
            <a:off x="906933" y="2357479"/>
            <a:ext cx="3564644" cy="701795"/>
          </a:xfrm>
          <a:prstGeom prst="rect">
            <a:avLst/>
          </a:prstGeom>
        </p:spPr>
        <p:txBody>
          <a:bodyPr wrap="square">
            <a:spAutoFit/>
          </a:bodyPr>
          <a:lstStyle/>
          <a:p>
            <a:pPr defTabSz="685800">
              <a:lnSpc>
                <a:spcPct val="150000"/>
              </a:lnSpc>
              <a:buClr>
                <a:srgbClr val="E7E6E6">
                  <a:lumMod val="10000"/>
                </a:srgbClr>
              </a:buClr>
            </a:pPr>
            <a:r>
              <a:rPr lang="zh-CN" altLang="en-US" sz="1400" dirty="0">
                <a:sym typeface="+mn-lt"/>
              </a:rPr>
              <a:t>由国务院及其所属各部委根据宪法和法律制定的规范性文件。</a:t>
            </a:r>
            <a:endParaRPr lang="en-US" altLang="zh-CN" sz="1400" dirty="0">
              <a:sym typeface="+mn-lt"/>
            </a:endParaRPr>
          </a:p>
        </p:txBody>
      </p:sp>
      <p:sp>
        <p:nvSpPr>
          <p:cNvPr id="26" name="PA_矩形 8"/>
          <p:cNvSpPr/>
          <p:nvPr>
            <p:custDataLst>
              <p:tags r:id="rId2"/>
            </p:custDataLst>
          </p:nvPr>
        </p:nvSpPr>
        <p:spPr>
          <a:xfrm>
            <a:off x="921395" y="2091461"/>
            <a:ext cx="2425547" cy="369332"/>
          </a:xfrm>
          <a:prstGeom prst="rect">
            <a:avLst/>
          </a:prstGeom>
        </p:spPr>
        <p:txBody>
          <a:bodyPr wrap="square">
            <a:spAutoFit/>
          </a:bodyPr>
          <a:lstStyle/>
          <a:p>
            <a:pPr lvl="0" defTabSz="685800">
              <a:defRPr/>
            </a:pPr>
            <a:r>
              <a:rPr lang="zh-CN" altLang="en-US" b="1" kern="0" dirty="0">
                <a:solidFill>
                  <a:srgbClr val="296FA5"/>
                </a:solidFill>
                <a:latin typeface="Times New Roman" panose="02020603050405020304"/>
              </a:rPr>
              <a:t>行政法规</a:t>
            </a:r>
            <a:endParaRPr lang="en-US" altLang="zh-CN" b="1" kern="0" dirty="0">
              <a:solidFill>
                <a:srgbClr val="296FA5"/>
              </a:solidFill>
              <a:latin typeface="Times New Roman" panose="02020603050405020304"/>
              <a:ea typeface="宋体" panose="02010600030101010101" pitchFamily="2" charset="-122"/>
            </a:endParaRPr>
          </a:p>
        </p:txBody>
      </p:sp>
      <p:sp>
        <p:nvSpPr>
          <p:cNvPr id="28" name="矩形 27"/>
          <p:cNvSpPr/>
          <p:nvPr/>
        </p:nvSpPr>
        <p:spPr>
          <a:xfrm>
            <a:off x="906933" y="3454262"/>
            <a:ext cx="3564644" cy="1024961"/>
          </a:xfrm>
          <a:prstGeom prst="rect">
            <a:avLst/>
          </a:prstGeom>
        </p:spPr>
        <p:txBody>
          <a:bodyPr wrap="square">
            <a:spAutoFit/>
          </a:bodyPr>
          <a:lstStyle/>
          <a:p>
            <a:pPr defTabSz="685800">
              <a:lnSpc>
                <a:spcPct val="150000"/>
              </a:lnSpc>
              <a:buClr>
                <a:srgbClr val="E7E6E6">
                  <a:lumMod val="10000"/>
                </a:srgbClr>
              </a:buClr>
            </a:pPr>
            <a:r>
              <a:rPr lang="zh-CN" altLang="en-US" sz="1400" dirty="0">
                <a:sym typeface="+mn-lt"/>
              </a:rPr>
              <a:t>是民族区域自治地方，即自治区、自治州、自治县人大制定的与民族区域自治有关的规范性法律文件，包括自治条例和单行条例。</a:t>
            </a:r>
            <a:endParaRPr lang="en-US" altLang="zh-CN" sz="1400" dirty="0">
              <a:sym typeface="+mn-lt"/>
            </a:endParaRPr>
          </a:p>
        </p:txBody>
      </p:sp>
      <p:sp>
        <p:nvSpPr>
          <p:cNvPr id="30" name="PA_矩形 8"/>
          <p:cNvSpPr/>
          <p:nvPr>
            <p:custDataLst>
              <p:tags r:id="rId3"/>
            </p:custDataLst>
          </p:nvPr>
        </p:nvSpPr>
        <p:spPr>
          <a:xfrm>
            <a:off x="921395" y="3188245"/>
            <a:ext cx="2425547" cy="369332"/>
          </a:xfrm>
          <a:prstGeom prst="rect">
            <a:avLst/>
          </a:prstGeom>
        </p:spPr>
        <p:txBody>
          <a:bodyPr wrap="square">
            <a:spAutoFit/>
          </a:bodyPr>
          <a:lstStyle/>
          <a:p>
            <a:pPr lvl="0" defTabSz="685800">
              <a:defRPr/>
            </a:pPr>
            <a:r>
              <a:rPr lang="zh-CN" altLang="en-US" b="1" kern="0" dirty="0">
                <a:solidFill>
                  <a:srgbClr val="296FA5"/>
                </a:solidFill>
                <a:latin typeface="Times New Roman" panose="02020603050405020304"/>
              </a:rPr>
              <a:t>自治法规</a:t>
            </a:r>
            <a:endParaRPr lang="en-US" altLang="zh-CN" b="1" kern="0" dirty="0">
              <a:solidFill>
                <a:srgbClr val="296FA5"/>
              </a:solidFill>
              <a:latin typeface="Times New Roman" panose="02020603050405020304"/>
              <a:ea typeface="宋体" panose="02010600030101010101" pitchFamily="2" charset="-122"/>
            </a:endParaRPr>
          </a:p>
        </p:txBody>
      </p:sp>
      <p:sp>
        <p:nvSpPr>
          <p:cNvPr id="71" name="矩形 70"/>
          <p:cNvSpPr/>
          <p:nvPr/>
        </p:nvSpPr>
        <p:spPr>
          <a:xfrm>
            <a:off x="5478078" y="1276293"/>
            <a:ext cx="3799271" cy="701795"/>
          </a:xfrm>
          <a:prstGeom prst="rect">
            <a:avLst/>
          </a:prstGeom>
        </p:spPr>
        <p:txBody>
          <a:bodyPr wrap="square">
            <a:spAutoFit/>
          </a:bodyPr>
          <a:lstStyle/>
          <a:p>
            <a:pPr defTabSz="685800">
              <a:lnSpc>
                <a:spcPct val="150000"/>
              </a:lnSpc>
              <a:buClr>
                <a:srgbClr val="E7E6E6">
                  <a:lumMod val="10000"/>
                </a:srgbClr>
              </a:buClr>
            </a:pPr>
            <a:r>
              <a:rPr lang="zh-CN" altLang="en-US" sz="1400" dirty="0">
                <a:sym typeface="+mn-lt"/>
              </a:rPr>
              <a:t>分为基本法和普通法：基本法由全国人大制定；普通法由全国人大常委会制定。</a:t>
            </a:r>
            <a:endParaRPr lang="en-US" altLang="zh-CN" sz="1400" dirty="0">
              <a:sym typeface="+mn-lt"/>
            </a:endParaRPr>
          </a:p>
        </p:txBody>
      </p:sp>
      <p:sp>
        <p:nvSpPr>
          <p:cNvPr id="72" name="PA_矩形 8"/>
          <p:cNvSpPr/>
          <p:nvPr>
            <p:custDataLst>
              <p:tags r:id="rId4"/>
            </p:custDataLst>
          </p:nvPr>
        </p:nvSpPr>
        <p:spPr>
          <a:xfrm>
            <a:off x="5492541" y="1010275"/>
            <a:ext cx="2425547" cy="368300"/>
          </a:xfrm>
          <a:prstGeom prst="rect">
            <a:avLst/>
          </a:prstGeom>
        </p:spPr>
        <p:txBody>
          <a:bodyPr wrap="square">
            <a:spAutoFit/>
          </a:bodyPr>
          <a:lstStyle/>
          <a:p>
            <a:pPr lvl="0" algn="l" defTabSz="685800">
              <a:buClrTx/>
              <a:buSzTx/>
              <a:buFontTx/>
              <a:defRPr/>
            </a:pPr>
            <a:r>
              <a:rPr lang="zh-CN" altLang="en-US" b="1" kern="0" dirty="0">
                <a:solidFill>
                  <a:srgbClr val="296FA5"/>
                </a:solidFill>
                <a:latin typeface="Times New Roman" panose="02020603050405020304"/>
                <a:sym typeface="+mn-ea"/>
              </a:rPr>
              <a:t>法律</a:t>
            </a:r>
          </a:p>
        </p:txBody>
      </p:sp>
      <p:sp>
        <p:nvSpPr>
          <p:cNvPr id="73" name="矩形 72"/>
          <p:cNvSpPr/>
          <p:nvPr/>
        </p:nvSpPr>
        <p:spPr>
          <a:xfrm>
            <a:off x="5478079" y="2357479"/>
            <a:ext cx="3799270" cy="737235"/>
          </a:xfrm>
          <a:prstGeom prst="rect">
            <a:avLst/>
          </a:prstGeom>
        </p:spPr>
        <p:txBody>
          <a:bodyPr wrap="square">
            <a:spAutoFit/>
          </a:bodyPr>
          <a:lstStyle/>
          <a:p>
            <a:pPr defTabSz="685800">
              <a:lnSpc>
                <a:spcPct val="150000"/>
              </a:lnSpc>
              <a:buClr>
                <a:srgbClr val="E7E6E6">
                  <a:lumMod val="10000"/>
                </a:srgbClr>
              </a:buClr>
            </a:pPr>
            <a:r>
              <a:rPr lang="zh-CN" altLang="en-US" sz="1400" dirty="0"/>
              <a:t>由地方各级人民代表大会及常务委员会制定的法律规范性文件。</a:t>
            </a:r>
            <a:endParaRPr lang="en-US" altLang="zh-CN" sz="1600" dirty="0">
              <a:sym typeface="+mn-lt"/>
            </a:endParaRPr>
          </a:p>
        </p:txBody>
      </p:sp>
      <p:sp>
        <p:nvSpPr>
          <p:cNvPr id="74" name="PA_矩形 8"/>
          <p:cNvSpPr/>
          <p:nvPr>
            <p:custDataLst>
              <p:tags r:id="rId5"/>
            </p:custDataLst>
          </p:nvPr>
        </p:nvSpPr>
        <p:spPr>
          <a:xfrm>
            <a:off x="5492541" y="2091461"/>
            <a:ext cx="2425547" cy="368300"/>
          </a:xfrm>
          <a:prstGeom prst="rect">
            <a:avLst/>
          </a:prstGeom>
        </p:spPr>
        <p:txBody>
          <a:bodyPr wrap="square">
            <a:spAutoFit/>
          </a:bodyPr>
          <a:lstStyle/>
          <a:p>
            <a:pPr lvl="0" algn="l" defTabSz="685800">
              <a:buClrTx/>
              <a:buSzTx/>
              <a:buFontTx/>
              <a:defRPr/>
            </a:pPr>
            <a:r>
              <a:rPr lang="zh-CN" altLang="en-US" b="1" kern="0" dirty="0">
                <a:solidFill>
                  <a:srgbClr val="296FA5"/>
                </a:solidFill>
                <a:latin typeface="Times New Roman" panose="02020603050405020304"/>
                <a:sym typeface="+mn-ea"/>
              </a:rPr>
              <a:t>地方性法规</a:t>
            </a:r>
          </a:p>
        </p:txBody>
      </p:sp>
      <p:sp>
        <p:nvSpPr>
          <p:cNvPr id="76" name="矩形 75"/>
          <p:cNvSpPr/>
          <p:nvPr/>
        </p:nvSpPr>
        <p:spPr>
          <a:xfrm>
            <a:off x="5478079" y="3454262"/>
            <a:ext cx="3704022" cy="1348126"/>
          </a:xfrm>
          <a:prstGeom prst="rect">
            <a:avLst/>
          </a:prstGeom>
        </p:spPr>
        <p:txBody>
          <a:bodyPr wrap="square">
            <a:spAutoFit/>
          </a:bodyPr>
          <a:lstStyle/>
          <a:p>
            <a:pPr defTabSz="685800">
              <a:lnSpc>
                <a:spcPct val="150000"/>
              </a:lnSpc>
              <a:buClr>
                <a:srgbClr val="E7E6E6">
                  <a:lumMod val="10000"/>
                </a:srgbClr>
              </a:buClr>
            </a:pPr>
            <a:r>
              <a:rPr lang="zh-CN" altLang="en-US" sz="1400" dirty="0">
                <a:sym typeface="+mn-lt"/>
              </a:rPr>
              <a:t>决议由全国或地方各级人大发布，决定和命令由国务院或地方人民政府发布。国务院各部委在本部门权限内可发布命令、指示、条例、规章等规范性文件。</a:t>
            </a:r>
            <a:endParaRPr lang="en-US" altLang="zh-CN" sz="1400" dirty="0">
              <a:sym typeface="+mn-lt"/>
            </a:endParaRPr>
          </a:p>
        </p:txBody>
      </p:sp>
      <p:sp>
        <p:nvSpPr>
          <p:cNvPr id="77" name="PA_矩形 8"/>
          <p:cNvSpPr/>
          <p:nvPr>
            <p:custDataLst>
              <p:tags r:id="rId6"/>
            </p:custDataLst>
          </p:nvPr>
        </p:nvSpPr>
        <p:spPr>
          <a:xfrm>
            <a:off x="5492541" y="3188245"/>
            <a:ext cx="3550182" cy="368300"/>
          </a:xfrm>
          <a:prstGeom prst="rect">
            <a:avLst/>
          </a:prstGeom>
        </p:spPr>
        <p:txBody>
          <a:bodyPr wrap="square">
            <a:spAutoFit/>
          </a:bodyPr>
          <a:lstStyle/>
          <a:p>
            <a:pPr lvl="0" algn="l" defTabSz="685800">
              <a:buClrTx/>
              <a:buSzTx/>
              <a:buFontTx/>
              <a:defRPr/>
            </a:pPr>
            <a:r>
              <a:rPr lang="zh-CN" altLang="en-US" b="1" kern="0" dirty="0">
                <a:solidFill>
                  <a:srgbClr val="296FA5"/>
                </a:solidFill>
                <a:latin typeface="Times New Roman" panose="02020603050405020304"/>
                <a:sym typeface="+mn-ea"/>
              </a:rPr>
              <a:t>决议、决定、命令、指示、规章</a:t>
            </a:r>
          </a:p>
        </p:txBody>
      </p:sp>
      <p:sp>
        <p:nvSpPr>
          <p:cNvPr id="103"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337655" y="969070"/>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1</a:t>
            </a:r>
            <a:endParaRPr lang="zh-CN" altLang="en-US" dirty="0">
              <a:solidFill>
                <a:schemeClr val="bg1"/>
              </a:solidFill>
              <a:latin typeface="Times New Roman" panose="02020603050405020304"/>
              <a:ea typeface="宋体" panose="02010600030101010101" pitchFamily="2" charset="-122"/>
            </a:endParaRPr>
          </a:p>
        </p:txBody>
      </p:sp>
      <p:sp>
        <p:nvSpPr>
          <p:cNvPr id="104"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337655" y="2045320"/>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3</a:t>
            </a:r>
            <a:endParaRPr lang="zh-CN" altLang="en-US" dirty="0">
              <a:solidFill>
                <a:schemeClr val="bg1"/>
              </a:solidFill>
              <a:latin typeface="Times New Roman" panose="02020603050405020304"/>
              <a:ea typeface="宋体" panose="02010600030101010101" pitchFamily="2" charset="-122"/>
            </a:endParaRPr>
          </a:p>
        </p:txBody>
      </p:sp>
      <p:sp>
        <p:nvSpPr>
          <p:cNvPr id="105"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334038" y="3188245"/>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296FA5"/>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5</a:t>
            </a:r>
            <a:endParaRPr lang="zh-CN" altLang="en-US" dirty="0">
              <a:solidFill>
                <a:schemeClr val="bg1"/>
              </a:solidFill>
              <a:latin typeface="Times New Roman" panose="02020603050405020304"/>
              <a:ea typeface="宋体" panose="02010600030101010101" pitchFamily="2" charset="-122"/>
            </a:endParaRPr>
          </a:p>
        </p:txBody>
      </p:sp>
      <p:sp>
        <p:nvSpPr>
          <p:cNvPr id="106"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4905184" y="979130"/>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2</a:t>
            </a:r>
            <a:endParaRPr lang="zh-CN" altLang="en-US" dirty="0">
              <a:solidFill>
                <a:schemeClr val="bg1"/>
              </a:solidFill>
              <a:latin typeface="Times New Roman" panose="02020603050405020304"/>
              <a:ea typeface="宋体" panose="02010600030101010101" pitchFamily="2" charset="-122"/>
            </a:endParaRPr>
          </a:p>
        </p:txBody>
      </p:sp>
      <p:sp>
        <p:nvSpPr>
          <p:cNvPr id="107"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4905184" y="2055380"/>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4</a:t>
            </a:r>
            <a:endParaRPr lang="zh-CN" altLang="en-US" dirty="0">
              <a:solidFill>
                <a:schemeClr val="bg1"/>
              </a:solidFill>
              <a:latin typeface="Times New Roman" panose="02020603050405020304"/>
              <a:ea typeface="宋体" panose="02010600030101010101" pitchFamily="2" charset="-122"/>
            </a:endParaRPr>
          </a:p>
        </p:txBody>
      </p:sp>
      <p:sp>
        <p:nvSpPr>
          <p:cNvPr id="108" name="Freeform 5" descr="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
          <p:cNvSpPr/>
          <p:nvPr/>
        </p:nvSpPr>
        <p:spPr bwMode="auto">
          <a:xfrm rot="10800000" flipV="1">
            <a:off x="4905184" y="3198305"/>
            <a:ext cx="565662" cy="624464"/>
          </a:xfrm>
          <a:custGeom>
            <a:avLst/>
            <a:gdLst>
              <a:gd name="T0" fmla="*/ 590 w 590"/>
              <a:gd name="T1" fmla="*/ 169 h 677"/>
              <a:gd name="T2" fmla="*/ 294 w 590"/>
              <a:gd name="T3" fmla="*/ 0 h 677"/>
              <a:gd name="T4" fmla="*/ 0 w 590"/>
              <a:gd name="T5" fmla="*/ 169 h 677"/>
              <a:gd name="T6" fmla="*/ 0 w 590"/>
              <a:gd name="T7" fmla="*/ 508 h 677"/>
              <a:gd name="T8" fmla="*/ 294 w 590"/>
              <a:gd name="T9" fmla="*/ 677 h 677"/>
              <a:gd name="T10" fmla="*/ 590 w 590"/>
              <a:gd name="T11" fmla="*/ 508 h 677"/>
              <a:gd name="T12" fmla="*/ 590 w 590"/>
              <a:gd name="T13" fmla="*/ 169 h 677"/>
            </a:gdLst>
            <a:ahLst/>
            <a:cxnLst>
              <a:cxn ang="0">
                <a:pos x="T0" y="T1"/>
              </a:cxn>
              <a:cxn ang="0">
                <a:pos x="T2" y="T3"/>
              </a:cxn>
              <a:cxn ang="0">
                <a:pos x="T4" y="T5"/>
              </a:cxn>
              <a:cxn ang="0">
                <a:pos x="T6" y="T7"/>
              </a:cxn>
              <a:cxn ang="0">
                <a:pos x="T8" y="T9"/>
              </a:cxn>
              <a:cxn ang="0">
                <a:pos x="T10" y="T11"/>
              </a:cxn>
              <a:cxn ang="0">
                <a:pos x="T12" y="T13"/>
              </a:cxn>
            </a:cxnLst>
            <a:rect l="0" t="0" r="r" b="b"/>
            <a:pathLst>
              <a:path w="590" h="677">
                <a:moveTo>
                  <a:pt x="590" y="169"/>
                </a:moveTo>
                <a:lnTo>
                  <a:pt x="294" y="0"/>
                </a:lnTo>
                <a:lnTo>
                  <a:pt x="0" y="169"/>
                </a:lnTo>
                <a:lnTo>
                  <a:pt x="0" y="508"/>
                </a:lnTo>
                <a:lnTo>
                  <a:pt x="294" y="677"/>
                </a:lnTo>
                <a:lnTo>
                  <a:pt x="590" y="508"/>
                </a:lnTo>
                <a:lnTo>
                  <a:pt x="590" y="169"/>
                </a:lnTo>
                <a:close/>
              </a:path>
            </a:pathLst>
          </a:custGeom>
          <a:solidFill>
            <a:srgbClr val="52B8DA"/>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solidFill>
                  <a:schemeClr val="bg1"/>
                </a:solidFill>
                <a:latin typeface="Times New Roman" panose="02020603050405020304"/>
                <a:ea typeface="宋体" panose="02010600030101010101" pitchFamily="2" charset="-122"/>
              </a:rPr>
              <a:t>6</a:t>
            </a:r>
            <a:endParaRPr lang="zh-CN" altLang="en-US" dirty="0">
              <a:solidFill>
                <a:schemeClr val="bg1"/>
              </a:solidFill>
              <a:latin typeface="Times New Roman" panose="02020603050405020304"/>
              <a:ea typeface="宋体" panose="02010600030101010101" pitchFamily="2" charset="-122"/>
            </a:endParaRPr>
          </a:p>
        </p:txBody>
      </p:sp>
      <p:sp>
        <p:nvSpPr>
          <p:cNvPr id="60" name="文本占位符 21"/>
          <p:cNvSpPr txBox="1"/>
          <p:nvPr/>
        </p:nvSpPr>
        <p:spPr>
          <a:xfrm>
            <a:off x="2685359" y="0"/>
            <a:ext cx="4073298" cy="435429"/>
          </a:xfrm>
          <a:prstGeom prst="rect">
            <a:avLst/>
          </a:prstGeom>
        </p:spPr>
        <p:txBody>
          <a:bodyPr/>
          <a:lstStyle>
            <a:defPPr>
              <a:defRPr lang="en-US"/>
            </a:defPPr>
            <a:lvl1pPr indent="0" algn="ctr" defTabSz="914400">
              <a:spcBef>
                <a:spcPct val="20000"/>
              </a:spcBef>
              <a:buFont typeface="Arial" panose="020B0604020202020204" pitchFamily="34" charset="0"/>
              <a:buNone/>
              <a:defRPr sz="1600" b="1" i="0" baseline="0">
                <a:latin typeface="楷体" panose="02010609060101010101" pitchFamily="49" charset="-122"/>
                <a:ea typeface="楷体" panose="02010609060101010101" pitchFamily="49" charset="-122"/>
              </a:defRPr>
            </a:lvl1pPr>
            <a:lvl2pPr indent="0" defTabSz="914400">
              <a:spcBef>
                <a:spcPct val="20000"/>
              </a:spcBef>
              <a:buFont typeface="Arial" panose="020B0604020202020204" pitchFamily="34" charset="0"/>
              <a:buNone/>
              <a:defRPr sz="2800"/>
            </a:lvl2pPr>
            <a:lvl3pPr indent="0" defTabSz="914400">
              <a:spcBef>
                <a:spcPct val="20000"/>
              </a:spcBef>
              <a:buFont typeface="Arial" panose="020B0604020202020204" pitchFamily="34" charset="0"/>
              <a:buNone/>
              <a:defRPr sz="2400"/>
            </a:lvl3pPr>
            <a:lvl4pPr indent="0" defTabSz="914400">
              <a:spcBef>
                <a:spcPct val="20000"/>
              </a:spcBef>
              <a:buFont typeface="Arial" panose="020B0604020202020204" pitchFamily="34" charset="0"/>
              <a:buNone/>
              <a:defRPr sz="2000"/>
            </a:lvl4pPr>
            <a:lvl5pPr indent="0" defTabSz="914400">
              <a:spcBef>
                <a:spcPct val="20000"/>
              </a:spcBef>
              <a:buFont typeface="Arial" panose="020B0604020202020204" pitchFamily="34" charset="0"/>
              <a:buNone/>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r>
              <a:rPr lang="zh-CN" altLang="en-US" dirty="0"/>
              <a:t>病案信息学（第</a:t>
            </a:r>
            <a:r>
              <a:rPr lang="en-US" altLang="zh-CN" dirty="0"/>
              <a:t>3</a:t>
            </a:r>
            <a:r>
              <a:rPr lang="zh-CN" altLang="en-US" dirty="0"/>
              <a:t>版）</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61925" y="254698"/>
            <a:ext cx="9174889" cy="1753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lang="zh-CN" altLang="en-US" sz="2800" dirty="0">
                <a:latin typeface="黑体" panose="02010609060101010101" pitchFamily="49" charset="-122"/>
                <a:ea typeface="黑体" panose="02010609060101010101" pitchFamily="49" charset="-122"/>
              </a:rPr>
              <a:t>规范性法律文件</a:t>
            </a:r>
            <a:endParaRPr lang="en-US" altLang="zh-CN" sz="2800" dirty="0">
              <a:latin typeface="黑体" panose="02010609060101010101" pitchFamily="49" charset="-122"/>
              <a:ea typeface="黑体" panose="02010609060101010101" pitchFamily="49" charset="-122"/>
            </a:endParaRPr>
          </a:p>
          <a:p>
            <a:pPr indent="447675">
              <a:lnSpc>
                <a:spcPct val="150000"/>
              </a:lnSpc>
              <a:defRPr/>
            </a:pPr>
            <a:r>
              <a:rPr lang="zh-CN" altLang="zh-CN" sz="2400" dirty="0">
                <a:latin typeface="黑体" panose="02010609060101010101" pitchFamily="49" charset="-122"/>
                <a:ea typeface="黑体" panose="02010609060101010101" pitchFamily="49" charset="-122"/>
              </a:rPr>
              <a:t>（二）规范性法律文件的效力等级</a:t>
            </a:r>
            <a:endParaRPr lang="en-US" altLang="zh-CN" sz="2400" b="1" dirty="0">
              <a:latin typeface="宋体" panose="02010600030101010101" pitchFamily="2" charset="-122"/>
              <a:ea typeface="宋体" panose="02010600030101010101" pitchFamily="2" charset="-122"/>
            </a:endParaRPr>
          </a:p>
          <a:p>
            <a:pPr indent="1343025">
              <a:lnSpc>
                <a:spcPct val="150000"/>
              </a:lnSpc>
              <a:defRPr/>
            </a:pPr>
            <a:r>
              <a:rPr lang="zh-CN" altLang="en-US" sz="2000" dirty="0">
                <a:latin typeface="+mn-ea"/>
              </a:rPr>
              <a:t>国内法律文件效力等级</a:t>
            </a:r>
            <a:endParaRPr lang="zh-CN" altLang="zh-CN" sz="2000" dirty="0">
              <a:latin typeface="+mn-ea"/>
            </a:endParaRPr>
          </a:p>
        </p:txBody>
      </p:sp>
      <p:sp>
        <p:nvSpPr>
          <p:cNvPr id="5" name="等腰三角形 4"/>
          <p:cNvSpPr/>
          <p:nvPr/>
        </p:nvSpPr>
        <p:spPr>
          <a:xfrm>
            <a:off x="1500878" y="1976433"/>
            <a:ext cx="2064010" cy="2481261"/>
          </a:xfrm>
          <a:prstGeom prst="triangle">
            <a:avLst/>
          </a:prstGeom>
          <a:solidFill>
            <a:srgbClr val="FDFDE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12700">
                <a:solidFill>
                  <a:schemeClr val="tx1"/>
                </a:solidFill>
              </a:ln>
            </a:endParaRPr>
          </a:p>
        </p:txBody>
      </p:sp>
      <p:cxnSp>
        <p:nvCxnSpPr>
          <p:cNvPr id="10" name="直接连接符 9"/>
          <p:cNvCxnSpPr/>
          <p:nvPr/>
        </p:nvCxnSpPr>
        <p:spPr>
          <a:xfrm>
            <a:off x="1756595" y="3809997"/>
            <a:ext cx="153352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23358" y="3383004"/>
            <a:ext cx="5913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532883" y="4133847"/>
            <a:ext cx="905642"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endCxn id="5" idx="3"/>
          </p:cNvCxnSpPr>
          <p:nvPr/>
        </p:nvCxnSpPr>
        <p:spPr>
          <a:xfrm>
            <a:off x="2532883" y="2962272"/>
            <a:ext cx="0" cy="1495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977" y="2897876"/>
            <a:ext cx="827143" cy="523220"/>
          </a:xfrm>
          <a:prstGeom prst="rect">
            <a:avLst/>
          </a:prstGeom>
          <a:noFill/>
        </p:spPr>
        <p:txBody>
          <a:bodyPr wrap="square" rtlCol="0">
            <a:spAutoFit/>
          </a:bodyPr>
          <a:lstStyle/>
          <a:p>
            <a:r>
              <a:rPr lang="zh-CN" altLang="en-US" sz="1400" dirty="0">
                <a:latin typeface="+mn-ea"/>
              </a:rPr>
              <a:t>行政</a:t>
            </a:r>
            <a:endParaRPr lang="en-US" altLang="zh-CN" sz="1400" dirty="0">
              <a:latin typeface="+mn-ea"/>
            </a:endParaRPr>
          </a:p>
          <a:p>
            <a:r>
              <a:rPr lang="zh-CN" altLang="en-US" sz="1400" dirty="0">
                <a:latin typeface="+mn-ea"/>
              </a:rPr>
              <a:t>法规</a:t>
            </a:r>
          </a:p>
        </p:txBody>
      </p:sp>
      <p:sp>
        <p:nvSpPr>
          <p:cNvPr id="32" name="TextBox 31"/>
          <p:cNvSpPr txBox="1"/>
          <p:nvPr/>
        </p:nvSpPr>
        <p:spPr>
          <a:xfrm>
            <a:off x="1970908" y="3244151"/>
            <a:ext cx="581025" cy="307777"/>
          </a:xfrm>
          <a:prstGeom prst="rect">
            <a:avLst/>
          </a:prstGeom>
          <a:noFill/>
        </p:spPr>
        <p:txBody>
          <a:bodyPr wrap="square" rtlCol="0">
            <a:spAutoFit/>
          </a:bodyPr>
          <a:lstStyle/>
          <a:p>
            <a:r>
              <a:rPr lang="zh-CN" altLang="en-US" sz="1400" dirty="0"/>
              <a:t>法规</a:t>
            </a:r>
          </a:p>
        </p:txBody>
      </p:sp>
      <p:sp>
        <p:nvSpPr>
          <p:cNvPr id="33" name="TextBox 32"/>
          <p:cNvSpPr txBox="1"/>
          <p:nvPr/>
        </p:nvSpPr>
        <p:spPr>
          <a:xfrm>
            <a:off x="2466244" y="3326498"/>
            <a:ext cx="742877" cy="523220"/>
          </a:xfrm>
          <a:prstGeom prst="rect">
            <a:avLst/>
          </a:prstGeom>
          <a:noFill/>
        </p:spPr>
        <p:txBody>
          <a:bodyPr wrap="square" rtlCol="0">
            <a:spAutoFit/>
          </a:bodyPr>
          <a:lstStyle/>
          <a:p>
            <a:r>
              <a:rPr lang="zh-CN" altLang="en-US" sz="1400" dirty="0">
                <a:latin typeface="+mn-ea"/>
              </a:rPr>
              <a:t>地方</a:t>
            </a:r>
            <a:endParaRPr lang="en-US" altLang="zh-CN" sz="1400" dirty="0">
              <a:latin typeface="+mn-ea"/>
            </a:endParaRPr>
          </a:p>
          <a:p>
            <a:r>
              <a:rPr lang="zh-CN" altLang="en-US" sz="1400" dirty="0">
                <a:latin typeface="+mn-ea"/>
              </a:rPr>
              <a:t>法规</a:t>
            </a:r>
          </a:p>
        </p:txBody>
      </p:sp>
      <p:sp>
        <p:nvSpPr>
          <p:cNvPr id="42" name="TextBox 41"/>
          <p:cNvSpPr txBox="1"/>
          <p:nvPr/>
        </p:nvSpPr>
        <p:spPr>
          <a:xfrm>
            <a:off x="2468709" y="3802748"/>
            <a:ext cx="960291" cy="307777"/>
          </a:xfrm>
          <a:prstGeom prst="rect">
            <a:avLst/>
          </a:prstGeom>
          <a:noFill/>
        </p:spPr>
        <p:txBody>
          <a:bodyPr wrap="square" rtlCol="0">
            <a:spAutoFit/>
          </a:bodyPr>
          <a:lstStyle/>
          <a:p>
            <a:r>
              <a:rPr lang="zh-CN" altLang="en-US" sz="1400" dirty="0">
                <a:latin typeface="+mn-ea"/>
              </a:rPr>
              <a:t>部门规章</a:t>
            </a:r>
          </a:p>
        </p:txBody>
      </p:sp>
      <p:cxnSp>
        <p:nvCxnSpPr>
          <p:cNvPr id="43" name="直接连接符 42"/>
          <p:cNvCxnSpPr/>
          <p:nvPr/>
        </p:nvCxnSpPr>
        <p:spPr>
          <a:xfrm>
            <a:off x="2119310" y="2952747"/>
            <a:ext cx="848594"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78234" y="4145648"/>
            <a:ext cx="960291" cy="307777"/>
          </a:xfrm>
          <a:prstGeom prst="rect">
            <a:avLst/>
          </a:prstGeom>
          <a:noFill/>
        </p:spPr>
        <p:txBody>
          <a:bodyPr wrap="square" rtlCol="0">
            <a:spAutoFit/>
          </a:bodyPr>
          <a:lstStyle/>
          <a:p>
            <a:r>
              <a:rPr lang="zh-CN" altLang="en-US" sz="1400" dirty="0">
                <a:latin typeface="+mn-ea"/>
              </a:rPr>
              <a:t>地方规章</a:t>
            </a:r>
          </a:p>
        </p:txBody>
      </p:sp>
      <p:sp>
        <p:nvSpPr>
          <p:cNvPr id="62" name="TextBox 61"/>
          <p:cNvSpPr txBox="1"/>
          <p:nvPr/>
        </p:nvSpPr>
        <p:spPr>
          <a:xfrm>
            <a:off x="2218595" y="2326373"/>
            <a:ext cx="638522" cy="307777"/>
          </a:xfrm>
          <a:prstGeom prst="rect">
            <a:avLst/>
          </a:prstGeom>
          <a:noFill/>
        </p:spPr>
        <p:txBody>
          <a:bodyPr wrap="square" rtlCol="0">
            <a:spAutoFit/>
          </a:bodyPr>
          <a:lstStyle/>
          <a:p>
            <a:pPr algn="ctr"/>
            <a:r>
              <a:rPr lang="zh-CN" altLang="en-US" sz="1400" dirty="0">
                <a:latin typeface="+mn-ea"/>
              </a:rPr>
              <a:t>宪法</a:t>
            </a:r>
          </a:p>
        </p:txBody>
      </p:sp>
      <p:cxnSp>
        <p:nvCxnSpPr>
          <p:cNvPr id="63" name="直接连接符 62"/>
          <p:cNvCxnSpPr/>
          <p:nvPr/>
        </p:nvCxnSpPr>
        <p:spPr>
          <a:xfrm>
            <a:off x="2252709" y="2628898"/>
            <a:ext cx="5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218595" y="2650223"/>
            <a:ext cx="638522" cy="307777"/>
          </a:xfrm>
          <a:prstGeom prst="rect">
            <a:avLst/>
          </a:prstGeom>
          <a:noFill/>
        </p:spPr>
        <p:txBody>
          <a:bodyPr wrap="square" rtlCol="0">
            <a:spAutoFit/>
          </a:bodyPr>
          <a:lstStyle/>
          <a:p>
            <a:pPr algn="ctr"/>
            <a:r>
              <a:rPr lang="zh-CN" altLang="en-US" sz="1400" dirty="0">
                <a:latin typeface="+mn-ea"/>
              </a:rPr>
              <a:t>法律</a:t>
            </a:r>
          </a:p>
        </p:txBody>
      </p:sp>
      <p:sp>
        <p:nvSpPr>
          <p:cNvPr id="82" name="TextBox 81"/>
          <p:cNvSpPr txBox="1"/>
          <p:nvPr/>
        </p:nvSpPr>
        <p:spPr>
          <a:xfrm>
            <a:off x="3623879" y="2484534"/>
            <a:ext cx="1315180" cy="307777"/>
          </a:xfrm>
          <a:prstGeom prst="rect">
            <a:avLst/>
          </a:prstGeom>
          <a:noFill/>
        </p:spPr>
        <p:txBody>
          <a:bodyPr wrap="square" rtlCol="0">
            <a:spAutoFit/>
          </a:bodyPr>
          <a:lstStyle/>
          <a:p>
            <a:r>
              <a:rPr lang="en-US" altLang="zh-CN" sz="1400" dirty="0">
                <a:latin typeface="+mn-ea"/>
              </a:rPr>
              <a:t>《……</a:t>
            </a:r>
            <a:r>
              <a:rPr lang="zh-CN" altLang="en-US" sz="1400" dirty="0">
                <a:latin typeface="+mn-ea"/>
              </a:rPr>
              <a:t>法</a:t>
            </a:r>
            <a:r>
              <a:rPr lang="en-US" altLang="zh-CN" sz="1400" dirty="0">
                <a:latin typeface="+mn-ea"/>
              </a:rPr>
              <a:t>》</a:t>
            </a:r>
            <a:endParaRPr lang="zh-CN" altLang="en-US" sz="1400" dirty="0">
              <a:latin typeface="+mn-ea"/>
            </a:endParaRPr>
          </a:p>
        </p:txBody>
      </p:sp>
      <p:cxnSp>
        <p:nvCxnSpPr>
          <p:cNvPr id="1041" name="直接箭头连接符 1040"/>
          <p:cNvCxnSpPr/>
          <p:nvPr/>
        </p:nvCxnSpPr>
        <p:spPr>
          <a:xfrm>
            <a:off x="2837646" y="2638422"/>
            <a:ext cx="881483" cy="2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623879" y="2979834"/>
            <a:ext cx="1315180" cy="307777"/>
          </a:xfrm>
          <a:prstGeom prst="rect">
            <a:avLst/>
          </a:prstGeom>
          <a:noFill/>
        </p:spPr>
        <p:txBody>
          <a:bodyPr wrap="square" rtlCol="0">
            <a:spAutoFit/>
          </a:bodyPr>
          <a:lstStyle/>
          <a:p>
            <a:r>
              <a:rPr lang="en-US" altLang="zh-CN" sz="1400" dirty="0">
                <a:latin typeface="+mn-ea"/>
              </a:rPr>
              <a:t>《……</a:t>
            </a:r>
            <a:r>
              <a:rPr lang="zh-CN" altLang="en-US" sz="1400" dirty="0">
                <a:latin typeface="+mn-ea"/>
              </a:rPr>
              <a:t>条例</a:t>
            </a:r>
            <a:r>
              <a:rPr lang="en-US" altLang="zh-CN" sz="1400" dirty="0">
                <a:latin typeface="+mn-ea"/>
              </a:rPr>
              <a:t>》</a:t>
            </a:r>
            <a:endParaRPr lang="zh-CN" altLang="en-US" sz="1400" dirty="0">
              <a:latin typeface="+mn-ea"/>
            </a:endParaRPr>
          </a:p>
        </p:txBody>
      </p:sp>
      <p:sp>
        <p:nvSpPr>
          <p:cNvPr id="92" name="TextBox 91"/>
          <p:cNvSpPr txBox="1"/>
          <p:nvPr/>
        </p:nvSpPr>
        <p:spPr>
          <a:xfrm>
            <a:off x="3623878" y="3417984"/>
            <a:ext cx="1814897" cy="307777"/>
          </a:xfrm>
          <a:prstGeom prst="rect">
            <a:avLst/>
          </a:prstGeom>
          <a:noFill/>
        </p:spPr>
        <p:txBody>
          <a:bodyPr wrap="square" rtlCol="0">
            <a:spAutoFit/>
          </a:bodyPr>
          <a:lstStyle/>
          <a:p>
            <a:r>
              <a:rPr lang="en-US" altLang="zh-CN" sz="1400" dirty="0">
                <a:latin typeface="+mn-ea"/>
              </a:rPr>
              <a:t>《……</a:t>
            </a:r>
            <a:r>
              <a:rPr lang="zh-CN" altLang="en-US" sz="1400" dirty="0">
                <a:latin typeface="+mn-ea"/>
              </a:rPr>
              <a:t>地</a:t>
            </a:r>
            <a:r>
              <a:rPr lang="en-US" altLang="zh-CN" sz="1400" dirty="0">
                <a:latin typeface="+mn-ea"/>
              </a:rPr>
              <a:t>……</a:t>
            </a:r>
            <a:r>
              <a:rPr lang="zh-CN" altLang="en-US" sz="1400" dirty="0">
                <a:latin typeface="+mn-ea"/>
              </a:rPr>
              <a:t>条例</a:t>
            </a:r>
            <a:r>
              <a:rPr lang="en-US" altLang="zh-CN" sz="1400" dirty="0">
                <a:latin typeface="+mn-ea"/>
              </a:rPr>
              <a:t>》</a:t>
            </a:r>
            <a:endParaRPr lang="zh-CN" altLang="en-US" sz="1400" dirty="0">
              <a:latin typeface="+mn-ea"/>
            </a:endParaRPr>
          </a:p>
        </p:txBody>
      </p:sp>
      <p:sp>
        <p:nvSpPr>
          <p:cNvPr id="93" name="TextBox 92"/>
          <p:cNvSpPr txBox="1"/>
          <p:nvPr/>
        </p:nvSpPr>
        <p:spPr>
          <a:xfrm>
            <a:off x="3623878" y="3818034"/>
            <a:ext cx="1814897" cy="307777"/>
          </a:xfrm>
          <a:prstGeom prst="rect">
            <a:avLst/>
          </a:prstGeom>
          <a:noFill/>
        </p:spPr>
        <p:txBody>
          <a:bodyPr wrap="square" rtlCol="0">
            <a:spAutoFit/>
          </a:bodyPr>
          <a:lstStyle/>
          <a:p>
            <a:r>
              <a:rPr lang="en-US" altLang="zh-CN" sz="1400" dirty="0">
                <a:latin typeface="+mn-ea"/>
              </a:rPr>
              <a:t>《……</a:t>
            </a:r>
            <a:r>
              <a:rPr lang="zh-CN" altLang="en-US" sz="1400" dirty="0">
                <a:latin typeface="+mn-ea"/>
              </a:rPr>
              <a:t>办法、决定</a:t>
            </a:r>
            <a:r>
              <a:rPr lang="en-US" altLang="zh-CN" sz="1400" dirty="0">
                <a:latin typeface="+mn-ea"/>
              </a:rPr>
              <a:t>》</a:t>
            </a:r>
            <a:endParaRPr lang="zh-CN" altLang="en-US" sz="1400" dirty="0">
              <a:latin typeface="+mn-ea"/>
            </a:endParaRPr>
          </a:p>
        </p:txBody>
      </p:sp>
      <p:sp>
        <p:nvSpPr>
          <p:cNvPr id="95" name="TextBox 94"/>
          <p:cNvSpPr txBox="1"/>
          <p:nvPr/>
        </p:nvSpPr>
        <p:spPr>
          <a:xfrm>
            <a:off x="3623879" y="4151409"/>
            <a:ext cx="1814896" cy="307777"/>
          </a:xfrm>
          <a:prstGeom prst="rect">
            <a:avLst/>
          </a:prstGeom>
          <a:noFill/>
        </p:spPr>
        <p:txBody>
          <a:bodyPr wrap="square" rtlCol="0">
            <a:spAutoFit/>
          </a:bodyPr>
          <a:lstStyle/>
          <a:p>
            <a:r>
              <a:rPr lang="en-US" altLang="zh-CN" sz="1400" dirty="0">
                <a:latin typeface="+mn-ea"/>
              </a:rPr>
              <a:t>《……</a:t>
            </a:r>
            <a:r>
              <a:rPr lang="zh-CN" altLang="en-US" sz="1400" dirty="0">
                <a:latin typeface="+mn-ea"/>
              </a:rPr>
              <a:t>地</a:t>
            </a:r>
            <a:r>
              <a:rPr lang="en-US" altLang="zh-CN" sz="1400" dirty="0">
                <a:latin typeface="+mn-ea"/>
              </a:rPr>
              <a:t>……</a:t>
            </a:r>
            <a:r>
              <a:rPr lang="zh-CN" altLang="en-US" sz="1400" dirty="0">
                <a:latin typeface="+mn-ea"/>
              </a:rPr>
              <a:t>办法</a:t>
            </a:r>
            <a:r>
              <a:rPr lang="en-US" altLang="zh-CN" sz="1400" dirty="0">
                <a:latin typeface="+mn-ea"/>
              </a:rPr>
              <a:t>》</a:t>
            </a:r>
            <a:endParaRPr lang="zh-CN" altLang="en-US" sz="1400" dirty="0">
              <a:latin typeface="+mn-ea"/>
            </a:endParaRPr>
          </a:p>
        </p:txBody>
      </p:sp>
      <p:cxnSp>
        <p:nvCxnSpPr>
          <p:cNvPr id="96" name="直接箭头连接符 95"/>
          <p:cNvCxnSpPr/>
          <p:nvPr/>
        </p:nvCxnSpPr>
        <p:spPr>
          <a:xfrm>
            <a:off x="3047196" y="3162297"/>
            <a:ext cx="648000" cy="2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3218646" y="3581397"/>
            <a:ext cx="468000" cy="2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3513921" y="4314822"/>
            <a:ext cx="180000" cy="2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3371046" y="3971922"/>
            <a:ext cx="324000" cy="2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53200" y="2326373"/>
            <a:ext cx="2783614" cy="2308324"/>
          </a:xfrm>
          <a:prstGeom prst="rect">
            <a:avLst/>
          </a:prstGeom>
          <a:noFill/>
          <a:ln>
            <a:solidFill>
              <a:schemeClr val="tx1"/>
            </a:solidFill>
            <a:prstDash val="sysDot"/>
          </a:ln>
        </p:spPr>
        <p:txBody>
          <a:bodyPr wrap="square" rtlCol="0">
            <a:spAutoFit/>
          </a:bodyPr>
          <a:lstStyle/>
          <a:p>
            <a:r>
              <a:rPr lang="zh-CN" altLang="en-US" sz="1600" dirty="0">
                <a:latin typeface="+mn-ea"/>
              </a:rPr>
              <a:t>注：特别规定优于一般规定、新的规定优于旧的规定的原则：同一机关制定的法律、行政法规、地方性法规、自治条例和单行条例、规章，特别规定与一般规定不一致的，适用特别规定；新的规定与旧的规定不一致的，适用新的规定。</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73867" y="314215"/>
            <a:ext cx="9174889" cy="129159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二、</a:t>
            </a:r>
            <a:r>
              <a:rPr lang="zh-CN" altLang="en-US" sz="2800" dirty="0">
                <a:latin typeface="黑体" panose="02010609060101010101" pitchFamily="49" charset="-122"/>
                <a:ea typeface="黑体" panose="02010609060101010101" pitchFamily="49" charset="-122"/>
              </a:rPr>
              <a:t>规范性法律文件</a:t>
            </a:r>
            <a:endParaRPr lang="en-US" altLang="zh-CN" sz="2800" dirty="0">
              <a:latin typeface="黑体" panose="02010609060101010101" pitchFamily="49" charset="-122"/>
              <a:ea typeface="黑体" panose="02010609060101010101" pitchFamily="49" charset="-122"/>
            </a:endParaRPr>
          </a:p>
          <a:p>
            <a:pPr indent="447675">
              <a:lnSpc>
                <a:spcPct val="150000"/>
              </a:lnSpc>
              <a:defRPr/>
            </a:pPr>
            <a:r>
              <a:rPr lang="zh-CN" altLang="en-US" sz="2400" dirty="0">
                <a:latin typeface="黑体" panose="02010609060101010101" pitchFamily="49" charset="-122"/>
                <a:ea typeface="黑体" panose="02010609060101010101" pitchFamily="49" charset="-122"/>
              </a:rPr>
              <a:t>（三）法律的适用范围</a:t>
            </a:r>
            <a:endParaRPr lang="en-US" altLang="zh-CN" sz="2400" dirty="0">
              <a:latin typeface="黑体" panose="02010609060101010101" pitchFamily="49" charset="-122"/>
              <a:ea typeface="黑体" panose="02010609060101010101" pitchFamily="49" charset="-122"/>
            </a:endParaRPr>
          </a:p>
        </p:txBody>
      </p:sp>
      <p:grpSp>
        <p:nvGrpSpPr>
          <p:cNvPr id="4" name="组合 3"/>
          <p:cNvGrpSpPr/>
          <p:nvPr/>
        </p:nvGrpSpPr>
        <p:grpSpPr>
          <a:xfrm>
            <a:off x="676275" y="709352"/>
            <a:ext cx="8672481" cy="4248547"/>
            <a:chOff x="676275" y="709352"/>
            <a:chExt cx="8672481" cy="4248547"/>
          </a:xfrm>
        </p:grpSpPr>
        <p:sp>
          <p:nvSpPr>
            <p:cNvPr id="92" name="Oval 4"/>
            <p:cNvSpPr>
              <a:spLocks noChangeArrowheads="1"/>
            </p:cNvSpPr>
            <p:nvPr/>
          </p:nvSpPr>
          <p:spPr bwMode="gray">
            <a:xfrm>
              <a:off x="3191736" y="1327141"/>
              <a:ext cx="3656879" cy="342583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Oval 5"/>
            <p:cNvSpPr>
              <a:spLocks noChangeArrowheads="1"/>
            </p:cNvSpPr>
            <p:nvPr/>
          </p:nvSpPr>
          <p:spPr bwMode="gray">
            <a:xfrm>
              <a:off x="3674047" y="1765903"/>
              <a:ext cx="2686054" cy="2513441"/>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tx1"/>
                  </a:solidFill>
                  <a:round/>
                </a14:hiddenLine>
              </a:ext>
            </a:extLst>
          </p:spPr>
          <p:txBody>
            <a:bodyPr wrap="none" anchor="ctr"/>
            <a:lstStyle/>
            <a:p>
              <a:endParaRPr lang="zh-CN" altLang="en-US"/>
            </a:p>
          </p:txBody>
        </p:sp>
        <p:sp>
          <p:nvSpPr>
            <p:cNvPr id="94" name="Text Box 6"/>
            <p:cNvSpPr txBox="1">
              <a:spLocks noChangeArrowheads="1"/>
            </p:cNvSpPr>
            <p:nvPr/>
          </p:nvSpPr>
          <p:spPr bwMode="gray">
            <a:xfrm>
              <a:off x="3808511" y="2677873"/>
              <a:ext cx="245816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2400" b="1" dirty="0">
                  <a:solidFill>
                    <a:srgbClr val="080808"/>
                  </a:solidFill>
                  <a:effectLst>
                    <a:outerShdw blurRad="38100" dist="38100" dir="2700000" algn="tl">
                      <a:srgbClr val="C0C0C0"/>
                    </a:outerShdw>
                  </a:effectLst>
                  <a:cs typeface="Arial" panose="020B0604020202020204" pitchFamily="34" charset="0"/>
                </a:rPr>
                <a:t>法律的适用范围</a:t>
              </a:r>
              <a:endParaRPr lang="en-US" altLang="zh-CN" sz="2400" b="1" dirty="0">
                <a:solidFill>
                  <a:srgbClr val="080808"/>
                </a:solidFill>
                <a:effectLst>
                  <a:outerShdw blurRad="38100" dist="38100" dir="2700000" algn="tl">
                    <a:srgbClr val="C0C0C0"/>
                  </a:outerShdw>
                </a:effectLst>
                <a:cs typeface="Arial" panose="020B0604020202020204" pitchFamily="34" charset="0"/>
              </a:endParaRPr>
            </a:p>
          </p:txBody>
        </p:sp>
        <p:sp>
          <p:nvSpPr>
            <p:cNvPr id="95" name="Text Box 7"/>
            <p:cNvSpPr txBox="1">
              <a:spLocks noChangeArrowheads="1"/>
            </p:cNvSpPr>
            <p:nvPr/>
          </p:nvSpPr>
          <p:spPr bwMode="gray">
            <a:xfrm>
              <a:off x="5705474" y="709352"/>
              <a:ext cx="364328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zh-CN" altLang="zh-CN" b="1" dirty="0"/>
                <a:t>适用对象</a:t>
              </a:r>
              <a:r>
                <a:rPr lang="zh-CN" altLang="zh-CN" dirty="0"/>
                <a:t>指法律对什么人生效，如有的法律适用于全国公民，有的法律只适用于一部分公民。</a:t>
              </a:r>
              <a:endParaRPr lang="en-US" altLang="zh-CN" dirty="0">
                <a:cs typeface="Arial" panose="020B0604020202020204" pitchFamily="34" charset="0"/>
              </a:endParaRPr>
            </a:p>
          </p:txBody>
        </p:sp>
        <p:sp>
          <p:nvSpPr>
            <p:cNvPr id="96" name="Text Box 8"/>
            <p:cNvSpPr txBox="1">
              <a:spLocks noChangeArrowheads="1"/>
            </p:cNvSpPr>
            <p:nvPr/>
          </p:nvSpPr>
          <p:spPr bwMode="gray">
            <a:xfrm>
              <a:off x="676275" y="3438141"/>
              <a:ext cx="22750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b="1" dirty="0"/>
                <a:t>适用时间</a:t>
              </a:r>
              <a:r>
                <a:rPr lang="zh-CN" altLang="zh-CN" dirty="0"/>
                <a:t>指法律开始生效的时间和终止生效的时间</a:t>
              </a:r>
              <a:endParaRPr lang="en-US" altLang="zh-CN" dirty="0">
                <a:cs typeface="Arial" panose="020B0604020202020204" pitchFamily="34" charset="0"/>
              </a:endParaRPr>
            </a:p>
          </p:txBody>
        </p:sp>
        <p:sp>
          <p:nvSpPr>
            <p:cNvPr id="97" name="Text Box 9"/>
            <p:cNvSpPr txBox="1">
              <a:spLocks noChangeArrowheads="1"/>
            </p:cNvSpPr>
            <p:nvPr/>
          </p:nvSpPr>
          <p:spPr bwMode="gray">
            <a:xfrm>
              <a:off x="6991963" y="3203573"/>
              <a:ext cx="2309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zh-CN" b="1" dirty="0">
                  <a:latin typeface="+mn-ea"/>
                </a:rPr>
                <a:t>适用空间</a:t>
              </a:r>
              <a:r>
                <a:rPr lang="zh-CN" altLang="zh-CN" dirty="0">
                  <a:latin typeface="+mn-ea"/>
                </a:rPr>
                <a:t>指法律生效的地域</a:t>
              </a:r>
              <a:r>
                <a:rPr lang="en-US" altLang="zh-CN" dirty="0">
                  <a:latin typeface="+mn-ea"/>
                </a:rPr>
                <a:t>(</a:t>
              </a:r>
              <a:r>
                <a:rPr lang="zh-CN" altLang="zh-CN" dirty="0">
                  <a:latin typeface="+mn-ea"/>
                </a:rPr>
                <a:t>包括领海、领空</a:t>
              </a:r>
              <a:r>
                <a:rPr lang="en-US" altLang="zh-CN" dirty="0">
                  <a:latin typeface="+mn-ea"/>
                </a:rPr>
                <a:t>)</a:t>
              </a:r>
              <a:r>
                <a:rPr lang="zh-CN" altLang="zh-CN" dirty="0">
                  <a:latin typeface="+mn-ea"/>
                </a:rPr>
                <a:t>，通常全国性法律适用于全国，地方性法规仅在本地区有效。</a:t>
              </a:r>
            </a:p>
          </p:txBody>
        </p:sp>
        <p:grpSp>
          <p:nvGrpSpPr>
            <p:cNvPr id="98" name="Group 10"/>
            <p:cNvGrpSpPr/>
            <p:nvPr/>
          </p:nvGrpSpPr>
          <p:grpSpPr bwMode="auto">
            <a:xfrm>
              <a:off x="4204434" y="846246"/>
              <a:ext cx="1594263" cy="1476101"/>
              <a:chOff x="437" y="1700"/>
              <a:chExt cx="1110" cy="1096"/>
            </a:xfrm>
          </p:grpSpPr>
          <p:grpSp>
            <p:nvGrpSpPr>
              <p:cNvPr id="128" name="Group 11"/>
              <p:cNvGrpSpPr/>
              <p:nvPr/>
            </p:nvGrpSpPr>
            <p:grpSpPr bwMode="auto">
              <a:xfrm>
                <a:off x="437" y="1700"/>
                <a:ext cx="1110" cy="1096"/>
                <a:chOff x="437" y="1700"/>
                <a:chExt cx="1110" cy="1096"/>
              </a:xfrm>
            </p:grpSpPr>
            <p:sp>
              <p:nvSpPr>
                <p:cNvPr id="132" name="Oval 12"/>
                <p:cNvSpPr>
                  <a:spLocks noChangeArrowheads="1"/>
                </p:cNvSpPr>
                <p:nvPr/>
              </p:nvSpPr>
              <p:spPr bwMode="gray">
                <a:xfrm>
                  <a:off x="437" y="1700"/>
                  <a:ext cx="1110" cy="1096"/>
                </a:xfrm>
                <a:prstGeom prst="ellipse">
                  <a:avLst/>
                </a:prstGeom>
                <a:solidFill>
                  <a:srgbClr val="3333CC">
                    <a:alpha val="10001"/>
                  </a:srgb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 name="Oval 13"/>
                <p:cNvSpPr>
                  <a:spLocks noChangeArrowheads="1"/>
                </p:cNvSpPr>
                <p:nvPr/>
              </p:nvSpPr>
              <p:spPr bwMode="gray">
                <a:xfrm>
                  <a:off x="462" y="1725"/>
                  <a:ext cx="1062" cy="1048"/>
                </a:xfrm>
                <a:prstGeom prst="ellipse">
                  <a:avLst/>
                </a:prstGeom>
                <a:solidFill>
                  <a:schemeClr val="accent1">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9" name="Group 14"/>
              <p:cNvGrpSpPr/>
              <p:nvPr/>
            </p:nvGrpSpPr>
            <p:grpSpPr bwMode="auto">
              <a:xfrm>
                <a:off x="486" y="1748"/>
                <a:ext cx="1026" cy="1014"/>
                <a:chOff x="437" y="1700"/>
                <a:chExt cx="1110" cy="1096"/>
              </a:xfrm>
            </p:grpSpPr>
            <p:sp>
              <p:nvSpPr>
                <p:cNvPr id="130" name="Oval 15"/>
                <p:cNvSpPr>
                  <a:spLocks noChangeArrowheads="1"/>
                </p:cNvSpPr>
                <p:nvPr/>
              </p:nvSpPr>
              <p:spPr bwMode="gray">
                <a:xfrm>
                  <a:off x="437" y="1700"/>
                  <a:ext cx="1110" cy="1096"/>
                </a:xfrm>
                <a:prstGeom prst="ellipse">
                  <a:avLst/>
                </a:prstGeom>
                <a:solidFill>
                  <a:schemeClr val="accent1">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1" name="Oval 16"/>
                <p:cNvSpPr>
                  <a:spLocks noChangeArrowheads="1"/>
                </p:cNvSpPr>
                <p:nvPr/>
              </p:nvSpPr>
              <p:spPr bwMode="gray">
                <a:xfrm>
                  <a:off x="462" y="1725"/>
                  <a:ext cx="1062" cy="1048"/>
                </a:xfrm>
                <a:prstGeom prst="ellipse">
                  <a:avLst/>
                </a:prstGeom>
                <a:solidFill>
                  <a:srgbClr val="3333CC">
                    <a:alpha val="10001"/>
                  </a:srgb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99" name="Group 17"/>
            <p:cNvGrpSpPr/>
            <p:nvPr/>
          </p:nvGrpSpPr>
          <p:grpSpPr bwMode="auto">
            <a:xfrm>
              <a:off x="2827289" y="3045870"/>
              <a:ext cx="1594263" cy="1476101"/>
              <a:chOff x="437" y="1700"/>
              <a:chExt cx="1110" cy="1096"/>
            </a:xfrm>
          </p:grpSpPr>
          <p:grpSp>
            <p:nvGrpSpPr>
              <p:cNvPr id="122" name="Group 18"/>
              <p:cNvGrpSpPr/>
              <p:nvPr/>
            </p:nvGrpSpPr>
            <p:grpSpPr bwMode="auto">
              <a:xfrm>
                <a:off x="437" y="1700"/>
                <a:ext cx="1110" cy="1096"/>
                <a:chOff x="437" y="1700"/>
                <a:chExt cx="1110" cy="1096"/>
              </a:xfrm>
            </p:grpSpPr>
            <p:sp>
              <p:nvSpPr>
                <p:cNvPr id="126" name="Oval 19"/>
                <p:cNvSpPr>
                  <a:spLocks noChangeArrowheads="1"/>
                </p:cNvSpPr>
                <p:nvPr/>
              </p:nvSpPr>
              <p:spPr bwMode="gray">
                <a:xfrm>
                  <a:off x="437" y="1700"/>
                  <a:ext cx="1110" cy="1096"/>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7" name="Oval 20"/>
                <p:cNvSpPr>
                  <a:spLocks noChangeArrowheads="1"/>
                </p:cNvSpPr>
                <p:nvPr/>
              </p:nvSpPr>
              <p:spPr bwMode="gray">
                <a:xfrm>
                  <a:off x="462" y="1725"/>
                  <a:ext cx="1062" cy="1048"/>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3" name="Group 21"/>
              <p:cNvGrpSpPr/>
              <p:nvPr/>
            </p:nvGrpSpPr>
            <p:grpSpPr bwMode="auto">
              <a:xfrm>
                <a:off x="486" y="1748"/>
                <a:ext cx="1026" cy="1014"/>
                <a:chOff x="437" y="1700"/>
                <a:chExt cx="1110" cy="1096"/>
              </a:xfrm>
            </p:grpSpPr>
            <p:sp>
              <p:nvSpPr>
                <p:cNvPr id="124" name="Oval 22"/>
                <p:cNvSpPr>
                  <a:spLocks noChangeArrowheads="1"/>
                </p:cNvSpPr>
                <p:nvPr/>
              </p:nvSpPr>
              <p:spPr bwMode="gray">
                <a:xfrm>
                  <a:off x="437" y="1700"/>
                  <a:ext cx="1110" cy="1096"/>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5" name="Oval 23"/>
                <p:cNvSpPr>
                  <a:spLocks noChangeArrowheads="1"/>
                </p:cNvSpPr>
                <p:nvPr/>
              </p:nvSpPr>
              <p:spPr bwMode="gray">
                <a:xfrm>
                  <a:off x="462" y="1725"/>
                  <a:ext cx="1062" cy="1048"/>
                </a:xfrm>
                <a:prstGeom prst="ellipse">
                  <a:avLst/>
                </a:prstGeom>
                <a:solidFill>
                  <a:schemeClr val="accent2">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0" name="Group 24"/>
            <p:cNvGrpSpPr/>
            <p:nvPr/>
          </p:nvGrpSpPr>
          <p:grpSpPr bwMode="auto">
            <a:xfrm>
              <a:off x="5494732" y="3045870"/>
              <a:ext cx="1594263" cy="1476101"/>
              <a:chOff x="437" y="1700"/>
              <a:chExt cx="1110" cy="1096"/>
            </a:xfrm>
          </p:grpSpPr>
          <p:grpSp>
            <p:nvGrpSpPr>
              <p:cNvPr id="116" name="Group 25"/>
              <p:cNvGrpSpPr/>
              <p:nvPr/>
            </p:nvGrpSpPr>
            <p:grpSpPr bwMode="auto">
              <a:xfrm>
                <a:off x="437" y="1700"/>
                <a:ext cx="1110" cy="1096"/>
                <a:chOff x="437" y="1700"/>
                <a:chExt cx="1110" cy="1096"/>
              </a:xfrm>
            </p:grpSpPr>
            <p:sp>
              <p:nvSpPr>
                <p:cNvPr id="120" name="Oval 26"/>
                <p:cNvSpPr>
                  <a:spLocks noChangeArrowheads="1"/>
                </p:cNvSpPr>
                <p:nvPr/>
              </p:nvSpPr>
              <p:spPr bwMode="gray">
                <a:xfrm>
                  <a:off x="437" y="1700"/>
                  <a:ext cx="1110" cy="1096"/>
                </a:xfrm>
                <a:prstGeom prst="ellipse">
                  <a:avLst/>
                </a:prstGeom>
                <a:solidFill>
                  <a:schemeClr val="hlink">
                    <a:alpha val="10001"/>
                  </a:scheme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 name="Oval 27"/>
                <p:cNvSpPr>
                  <a:spLocks noChangeArrowheads="1"/>
                </p:cNvSpPr>
                <p:nvPr/>
              </p:nvSpPr>
              <p:spPr bwMode="gray">
                <a:xfrm>
                  <a:off x="462" y="1725"/>
                  <a:ext cx="1062" cy="1048"/>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7" name="Group 28"/>
              <p:cNvGrpSpPr/>
              <p:nvPr/>
            </p:nvGrpSpPr>
            <p:grpSpPr bwMode="auto">
              <a:xfrm>
                <a:off x="486" y="1748"/>
                <a:ext cx="1026" cy="1014"/>
                <a:chOff x="437" y="1700"/>
                <a:chExt cx="1110" cy="1096"/>
              </a:xfrm>
            </p:grpSpPr>
            <p:sp>
              <p:nvSpPr>
                <p:cNvPr id="118" name="Oval 29"/>
                <p:cNvSpPr>
                  <a:spLocks noChangeArrowheads="1"/>
                </p:cNvSpPr>
                <p:nvPr/>
              </p:nvSpPr>
              <p:spPr bwMode="gray">
                <a:xfrm>
                  <a:off x="437" y="1700"/>
                  <a:ext cx="1110" cy="1096"/>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9" name="Oval 30"/>
                <p:cNvSpPr>
                  <a:spLocks noChangeArrowheads="1"/>
                </p:cNvSpPr>
                <p:nvPr/>
              </p:nvSpPr>
              <p:spPr bwMode="gray">
                <a:xfrm>
                  <a:off x="462" y="1725"/>
                  <a:ext cx="1062" cy="1048"/>
                </a:xfrm>
                <a:prstGeom prst="ellipse">
                  <a:avLst/>
                </a:prstGeom>
                <a:solidFill>
                  <a:srgbClr val="817E00">
                    <a:alpha val="10001"/>
                  </a:srgbClr>
                </a:solidFill>
                <a:ln>
                  <a:noFill/>
                </a:ln>
                <a:effectLst/>
                <a:extLst>
                  <a:ext uri="{91240B29-F687-4F45-9708-019B960494DF}">
                    <a14:hiddenLine xmlns:a14="http://schemas.microsoft.com/office/drawing/2010/main" w="57150">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1" name="Group 31"/>
            <p:cNvGrpSpPr/>
            <p:nvPr/>
          </p:nvGrpSpPr>
          <p:grpSpPr bwMode="auto">
            <a:xfrm>
              <a:off x="4277324" y="892738"/>
              <a:ext cx="1432975" cy="1325004"/>
              <a:chOff x="708" y="2203"/>
              <a:chExt cx="751" cy="741"/>
            </a:xfrm>
          </p:grpSpPr>
          <p:sp>
            <p:nvSpPr>
              <p:cNvPr id="114" name="Oval 32"/>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115" name="Picture 33"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02" name="Rectangle 34"/>
            <p:cNvSpPr>
              <a:spLocks noChangeArrowheads="1"/>
            </p:cNvSpPr>
            <p:nvPr/>
          </p:nvSpPr>
          <p:spPr bwMode="gray">
            <a:xfrm>
              <a:off x="4305239" y="1375092"/>
              <a:ext cx="141746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dirty="0">
                  <a:solidFill>
                    <a:srgbClr val="F8F8F8"/>
                  </a:solidFill>
                  <a:cs typeface="Arial" panose="020B0604020202020204" pitchFamily="34" charset="0"/>
                </a:rPr>
                <a:t> </a:t>
              </a:r>
              <a:r>
                <a:rPr lang="zh-CN" altLang="en-US" sz="2000" b="1" dirty="0">
                  <a:solidFill>
                    <a:srgbClr val="F8F8F8"/>
                  </a:solidFill>
                  <a:cs typeface="Arial" panose="020B0604020202020204" pitchFamily="34" charset="0"/>
                </a:rPr>
                <a:t>适用对象</a:t>
              </a:r>
              <a:endParaRPr lang="en-US" altLang="zh-CN" sz="2000" b="1" dirty="0">
                <a:solidFill>
                  <a:srgbClr val="F8F8F8"/>
                </a:solidFill>
                <a:cs typeface="Arial" panose="020B0604020202020204" pitchFamily="34" charset="0"/>
              </a:endParaRPr>
            </a:p>
          </p:txBody>
        </p:sp>
        <p:grpSp>
          <p:nvGrpSpPr>
            <p:cNvPr id="103" name="Group 35"/>
            <p:cNvGrpSpPr/>
            <p:nvPr/>
          </p:nvGrpSpPr>
          <p:grpSpPr bwMode="auto">
            <a:xfrm>
              <a:off x="2897077" y="3102531"/>
              <a:ext cx="1432975" cy="1325004"/>
              <a:chOff x="708" y="2203"/>
              <a:chExt cx="751" cy="741"/>
            </a:xfrm>
          </p:grpSpPr>
          <p:sp>
            <p:nvSpPr>
              <p:cNvPr id="112" name="Oval 36"/>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113" name="Picture 37"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04" name="Rectangle 38"/>
            <p:cNvSpPr>
              <a:spLocks noChangeArrowheads="1"/>
            </p:cNvSpPr>
            <p:nvPr/>
          </p:nvSpPr>
          <p:spPr bwMode="gray">
            <a:xfrm>
              <a:off x="2903060" y="3627507"/>
              <a:ext cx="141746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2000" b="1" dirty="0">
                  <a:solidFill>
                    <a:srgbClr val="F8F8F8"/>
                  </a:solidFill>
                  <a:cs typeface="Arial" panose="020B0604020202020204" pitchFamily="34" charset="0"/>
                </a:rPr>
                <a:t> </a:t>
              </a:r>
              <a:r>
                <a:rPr lang="zh-CN" altLang="en-US" sz="2000" b="1" dirty="0">
                  <a:solidFill>
                    <a:srgbClr val="F8F8F8"/>
                  </a:solidFill>
                  <a:cs typeface="Arial" panose="020B0604020202020204" pitchFamily="34" charset="0"/>
                </a:rPr>
                <a:t>适用时间</a:t>
              </a:r>
              <a:endParaRPr lang="en-US" altLang="zh-CN" sz="2000" b="1" dirty="0">
                <a:solidFill>
                  <a:srgbClr val="F8F8F8"/>
                </a:solidFill>
                <a:cs typeface="Arial" panose="020B0604020202020204" pitchFamily="34" charset="0"/>
              </a:endParaRPr>
            </a:p>
          </p:txBody>
        </p:sp>
        <p:grpSp>
          <p:nvGrpSpPr>
            <p:cNvPr id="105" name="Group 39"/>
            <p:cNvGrpSpPr/>
            <p:nvPr/>
          </p:nvGrpSpPr>
          <p:grpSpPr bwMode="auto">
            <a:xfrm>
              <a:off x="5593986" y="3102531"/>
              <a:ext cx="1432975" cy="1325004"/>
              <a:chOff x="708" y="2203"/>
              <a:chExt cx="751" cy="741"/>
            </a:xfrm>
          </p:grpSpPr>
          <p:sp>
            <p:nvSpPr>
              <p:cNvPr id="110" name="Oval 40"/>
              <p:cNvSpPr>
                <a:spLocks noChangeArrowheads="1"/>
              </p:cNvSpPr>
              <p:nvPr/>
            </p:nvSpPr>
            <p:spPr bwMode="gray">
              <a:xfrm>
                <a:off x="728" y="2235"/>
                <a:ext cx="716" cy="709"/>
              </a:xfrm>
              <a:prstGeom prst="ellipse">
                <a:avLst/>
              </a:prstGeom>
              <a:gradFill rotWithShape="1">
                <a:gsLst>
                  <a:gs pos="0">
                    <a:srgbClr val="0099CC"/>
                  </a:gs>
                  <a:gs pos="100000">
                    <a:srgbClr val="0099CC">
                      <a:gamma/>
                      <a:shade val="31765"/>
                      <a:invGamma/>
                    </a:srgbClr>
                  </a:gs>
                </a:gsLst>
                <a:lin ang="5400000" scaled="1"/>
              </a:gradFill>
              <a:ln w="38100" algn="ctr">
                <a:solidFill>
                  <a:srgbClr val="F8F8F8">
                    <a:alpha val="8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111" name="Picture 41"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42"/>
            <p:cNvGrpSpPr/>
            <p:nvPr/>
          </p:nvGrpSpPr>
          <p:grpSpPr bwMode="auto">
            <a:xfrm>
              <a:off x="5576927" y="3102531"/>
              <a:ext cx="1432975" cy="1325004"/>
              <a:chOff x="708" y="2203"/>
              <a:chExt cx="751" cy="741"/>
            </a:xfrm>
          </p:grpSpPr>
          <p:sp>
            <p:nvSpPr>
              <p:cNvPr id="108" name="Oval 43"/>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pic>
            <p:nvPicPr>
              <p:cNvPr id="109" name="Picture 44" descr="cir_lighteffect0"/>
              <p:cNvPicPr>
                <a:picLocks noChangeAspect="1" noChangeArrowheads="1"/>
              </p:cNvPicPr>
              <p:nvPr/>
            </p:nvPicPr>
            <p:blipFill>
              <a:blip r:embed="rId3">
                <a:lum bright="18000" contrast="-12000"/>
                <a:extLst>
                  <a:ext uri="{28A0092B-C50C-407E-A947-70E740481C1C}">
                    <a14:useLocalDpi xmlns:a14="http://schemas.microsoft.com/office/drawing/2010/main"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a:solidFill>
                      <a:srgbClr val="FFFFFF"/>
                    </a:solidFill>
                  </a14:hiddenFill>
                </a:ext>
              </a:extLst>
            </p:spPr>
          </p:pic>
        </p:grpSp>
        <p:sp>
          <p:nvSpPr>
            <p:cNvPr id="107" name="Rectangle 45"/>
            <p:cNvSpPr>
              <a:spLocks noChangeArrowheads="1"/>
            </p:cNvSpPr>
            <p:nvPr/>
          </p:nvSpPr>
          <p:spPr bwMode="gray">
            <a:xfrm>
              <a:off x="5578477" y="3609102"/>
              <a:ext cx="1417467"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solidFill>
                    <a:srgbClr val="F8F8F8"/>
                  </a:solidFill>
                  <a:cs typeface="Arial" panose="020B0604020202020204" pitchFamily="34" charset="0"/>
                </a:rPr>
                <a:t>适用空间</a:t>
              </a:r>
              <a:endParaRPr lang="en-US" altLang="zh-CN" sz="2000" b="1" dirty="0">
                <a:solidFill>
                  <a:srgbClr val="F8F8F8"/>
                </a:solidFill>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占位符 21"/>
          <p:cNvSpPr txBox="1"/>
          <p:nvPr/>
        </p:nvSpPr>
        <p:spPr>
          <a:xfrm>
            <a:off x="2685359" y="0"/>
            <a:ext cx="4073298" cy="43542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2000" b="1" i="0" kern="1200" baseline="0">
                <a:solidFill>
                  <a:schemeClr val="tx1"/>
                </a:solidFill>
                <a:latin typeface="Times New Roman" panose="02020603050405020304" pitchFamily="18" charset="0"/>
                <a:ea typeface="宋体" panose="02010600030101010101" pitchFamily="2" charset="-122"/>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latin typeface="楷体" panose="02010609060101010101" pitchFamily="49" charset="-122"/>
                <a:ea typeface="楷体" panose="02010609060101010101" pitchFamily="49" charset="-122"/>
              </a:rPr>
              <a:t>病案信息学（第</a:t>
            </a:r>
            <a:r>
              <a:rPr lang="en-US" altLang="zh-CN" sz="1600" dirty="0">
                <a:latin typeface="楷体" panose="02010609060101010101" pitchFamily="49" charset="-122"/>
                <a:ea typeface="楷体" panose="02010609060101010101" pitchFamily="49" charset="-122"/>
              </a:rPr>
              <a:t>3</a:t>
            </a:r>
            <a:r>
              <a:rPr lang="zh-CN" altLang="en-US" sz="1600" dirty="0">
                <a:latin typeface="楷体" panose="02010609060101010101" pitchFamily="49" charset="-122"/>
                <a:ea typeface="楷体" panose="02010609060101010101" pitchFamily="49" charset="-122"/>
              </a:rPr>
              <a:t>版）</a:t>
            </a:r>
          </a:p>
        </p:txBody>
      </p:sp>
      <p:sp>
        <p:nvSpPr>
          <p:cNvPr id="41" name="文本框 6"/>
          <p:cNvSpPr txBox="1"/>
          <p:nvPr/>
        </p:nvSpPr>
        <p:spPr>
          <a:xfrm>
            <a:off x="173867" y="314215"/>
            <a:ext cx="9174889" cy="175323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rPr>
              <a:t>三、法律关系和责任</a:t>
            </a:r>
            <a:endParaRPr lang="en-US" altLang="zh-CN" sz="2800" noProof="1">
              <a:solidFill>
                <a:prstClr val="black"/>
              </a:solidFill>
              <a:latin typeface="黑体" panose="02010609060101010101" pitchFamily="49" charset="-122"/>
              <a:ea typeface="黑体" panose="02010609060101010101" pitchFamily="49" charset="-122"/>
              <a:sym typeface="Times New Roman" panose="02020603050405020304" pitchFamily="18" charset="0"/>
            </a:endParaRPr>
          </a:p>
          <a:p>
            <a:pPr indent="542925">
              <a:lnSpc>
                <a:spcPct val="150000"/>
              </a:lnSpc>
              <a:defRPr/>
            </a:pPr>
            <a:r>
              <a:rPr lang="zh-CN" altLang="en-US" sz="2400" dirty="0">
                <a:latin typeface="黑体" panose="02010609060101010101" pitchFamily="49" charset="-122"/>
                <a:ea typeface="黑体" panose="02010609060101010101" pitchFamily="49" charset="-122"/>
              </a:rPr>
              <a:t>（一）法律关系</a:t>
            </a:r>
            <a:endParaRPr lang="en-US" altLang="zh-CN" sz="2400" dirty="0">
              <a:latin typeface="黑体" panose="02010609060101010101" pitchFamily="49" charset="-122"/>
              <a:ea typeface="黑体" panose="02010609060101010101" pitchFamily="49" charset="-122"/>
            </a:endParaRPr>
          </a:p>
          <a:p>
            <a:pPr indent="542925">
              <a:lnSpc>
                <a:spcPct val="150000"/>
              </a:lnSpc>
              <a:defRPr/>
            </a:pPr>
            <a:endParaRPr lang="en-US" altLang="zh-CN" sz="2000" dirty="0">
              <a:latin typeface="黑体" panose="02010609060101010101" pitchFamily="49" charset="-122"/>
              <a:ea typeface="黑体" panose="02010609060101010101" pitchFamily="49" charset="-122"/>
            </a:endParaRPr>
          </a:p>
        </p:txBody>
      </p:sp>
      <p:grpSp>
        <p:nvGrpSpPr>
          <p:cNvPr id="47" name="组合 46"/>
          <p:cNvGrpSpPr/>
          <p:nvPr/>
        </p:nvGrpSpPr>
        <p:grpSpPr>
          <a:xfrm>
            <a:off x="4185672" y="1050318"/>
            <a:ext cx="3053328" cy="2883507"/>
            <a:chOff x="2286000" y="1350963"/>
            <a:chExt cx="4556125" cy="4537075"/>
          </a:xfrm>
        </p:grpSpPr>
        <p:sp>
          <p:nvSpPr>
            <p:cNvPr id="48" name="Oval 2"/>
            <p:cNvSpPr>
              <a:spLocks noChangeArrowheads="1"/>
            </p:cNvSpPr>
            <p:nvPr/>
          </p:nvSpPr>
          <p:spPr bwMode="gray">
            <a:xfrm>
              <a:off x="2286000" y="1352550"/>
              <a:ext cx="4538663" cy="4508500"/>
            </a:xfrm>
            <a:prstGeom prst="ellipse">
              <a:avLst/>
            </a:prstGeom>
            <a:gradFill rotWithShape="1">
              <a:gsLst>
                <a:gs pos="0">
                  <a:schemeClr val="bg1">
                    <a:gamma/>
                    <a:shade val="0"/>
                    <a:invGamma/>
                    <a:alpha val="27000"/>
                  </a:schemeClr>
                </a:gs>
                <a:gs pos="50000">
                  <a:schemeClr val="bg1">
                    <a:alpha val="0"/>
                  </a:schemeClr>
                </a:gs>
                <a:gs pos="100000">
                  <a:schemeClr val="bg1">
                    <a:gamma/>
                    <a:shade val="0"/>
                    <a:invGamma/>
                    <a:alpha val="27000"/>
                  </a:schemeClr>
                </a:gs>
              </a:gsLst>
              <a:lin ang="27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49" name="Picture 3" descr="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86000" y="1365250"/>
              <a:ext cx="4554538" cy="4522788"/>
            </a:xfrm>
            <a:prstGeom prst="rect">
              <a:avLst/>
            </a:prstGeom>
            <a:noFill/>
            <a:extLst>
              <a:ext uri="{909E8E84-426E-40DD-AFC4-6F175D3DCCD1}">
                <a14:hiddenFill xmlns:a14="http://schemas.microsoft.com/office/drawing/2010/main">
                  <a:solidFill>
                    <a:srgbClr val="FFFFFF"/>
                  </a:solidFill>
                </a14:hiddenFill>
              </a:ext>
            </a:extLst>
          </p:spPr>
        </p:pic>
        <p:sp>
          <p:nvSpPr>
            <p:cNvPr id="50" name="Arc 4"/>
            <p:cNvSpPr/>
            <p:nvPr/>
          </p:nvSpPr>
          <p:spPr bwMode="gray">
            <a:xfrm>
              <a:off x="4573588" y="1350963"/>
              <a:ext cx="2268537" cy="2970212"/>
            </a:xfrm>
            <a:custGeom>
              <a:avLst/>
              <a:gdLst>
                <a:gd name="G0" fmla="+- 0 0 0"/>
                <a:gd name="G1" fmla="+- 21600 0 0"/>
                <a:gd name="G2" fmla="+- 21600 0 0"/>
                <a:gd name="T0" fmla="*/ 0 w 21600"/>
                <a:gd name="T1" fmla="*/ 0 h 28286"/>
                <a:gd name="T2" fmla="*/ 20539 w 21600"/>
                <a:gd name="T3" fmla="*/ 28286 h 28286"/>
                <a:gd name="T4" fmla="*/ 0 w 21600"/>
                <a:gd name="T5" fmla="*/ 21600 h 28286"/>
              </a:gdLst>
              <a:ahLst/>
              <a:cxnLst>
                <a:cxn ang="0">
                  <a:pos x="T0" y="T1"/>
                </a:cxn>
                <a:cxn ang="0">
                  <a:pos x="T2" y="T3"/>
                </a:cxn>
                <a:cxn ang="0">
                  <a:pos x="T4" y="T5"/>
                </a:cxn>
              </a:cxnLst>
              <a:rect l="0" t="0" r="r" b="b"/>
              <a:pathLst>
                <a:path w="21600" h="28286" fill="none" extrusionOk="0">
                  <a:moveTo>
                    <a:pt x="-1" y="0"/>
                  </a:moveTo>
                  <a:cubicBezTo>
                    <a:pt x="11929" y="0"/>
                    <a:pt x="21600" y="9670"/>
                    <a:pt x="21600" y="21600"/>
                  </a:cubicBezTo>
                  <a:cubicBezTo>
                    <a:pt x="21600" y="23870"/>
                    <a:pt x="21241" y="26126"/>
                    <a:pt x="20539" y="28286"/>
                  </a:cubicBezTo>
                </a:path>
                <a:path w="21600" h="28286" stroke="0" extrusionOk="0">
                  <a:moveTo>
                    <a:pt x="-1" y="0"/>
                  </a:moveTo>
                  <a:cubicBezTo>
                    <a:pt x="11929" y="0"/>
                    <a:pt x="21600" y="9670"/>
                    <a:pt x="21600" y="21600"/>
                  </a:cubicBezTo>
                  <a:cubicBezTo>
                    <a:pt x="21600" y="23870"/>
                    <a:pt x="21241" y="26126"/>
                    <a:pt x="20539" y="28286"/>
                  </a:cubicBezTo>
                  <a:lnTo>
                    <a:pt x="0" y="21600"/>
                  </a:lnTo>
                  <a:close/>
                </a:path>
              </a:pathLst>
            </a:custGeom>
            <a:solidFill>
              <a:srgbClr val="FF3300">
                <a:alpha val="59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Arc 5"/>
            <p:cNvSpPr/>
            <p:nvPr/>
          </p:nvSpPr>
          <p:spPr bwMode="gray">
            <a:xfrm rot="5400000" flipH="1" flipV="1">
              <a:off x="1847057" y="1799431"/>
              <a:ext cx="3176588" cy="2289175"/>
            </a:xfrm>
            <a:custGeom>
              <a:avLst/>
              <a:gdLst>
                <a:gd name="G0" fmla="+- 8640 0 0"/>
                <a:gd name="G1" fmla="+- 21600 0 0"/>
                <a:gd name="G2" fmla="+- 21600 0 0"/>
                <a:gd name="T0" fmla="*/ 0 w 30240"/>
                <a:gd name="T1" fmla="*/ 1803 h 21801"/>
                <a:gd name="T2" fmla="*/ 30239 w 30240"/>
                <a:gd name="T3" fmla="*/ 21801 h 21801"/>
                <a:gd name="T4" fmla="*/ 8640 w 30240"/>
                <a:gd name="T5" fmla="*/ 21600 h 21801"/>
              </a:gdLst>
              <a:ahLst/>
              <a:cxnLst>
                <a:cxn ang="0">
                  <a:pos x="T0" y="T1"/>
                </a:cxn>
                <a:cxn ang="0">
                  <a:pos x="T2" y="T3"/>
                </a:cxn>
                <a:cxn ang="0">
                  <a:pos x="T4" y="T5"/>
                </a:cxn>
              </a:cxnLst>
              <a:rect l="0" t="0" r="r" b="b"/>
              <a:pathLst>
                <a:path w="30240" h="21801" fill="none" extrusionOk="0">
                  <a:moveTo>
                    <a:pt x="0" y="1803"/>
                  </a:moveTo>
                  <a:cubicBezTo>
                    <a:pt x="2725" y="613"/>
                    <a:pt x="5666" y="-1"/>
                    <a:pt x="8640" y="0"/>
                  </a:cubicBezTo>
                  <a:cubicBezTo>
                    <a:pt x="20569" y="0"/>
                    <a:pt x="30240" y="9670"/>
                    <a:pt x="30240" y="21600"/>
                  </a:cubicBezTo>
                  <a:cubicBezTo>
                    <a:pt x="30240" y="21667"/>
                    <a:pt x="30239" y="21734"/>
                    <a:pt x="30239" y="21801"/>
                  </a:cubicBezTo>
                </a:path>
                <a:path w="30240" h="21801" stroke="0" extrusionOk="0">
                  <a:moveTo>
                    <a:pt x="0" y="1803"/>
                  </a:moveTo>
                  <a:cubicBezTo>
                    <a:pt x="2725" y="613"/>
                    <a:pt x="5666" y="-1"/>
                    <a:pt x="8640" y="0"/>
                  </a:cubicBezTo>
                  <a:cubicBezTo>
                    <a:pt x="20569" y="0"/>
                    <a:pt x="30240" y="9670"/>
                    <a:pt x="30240" y="21600"/>
                  </a:cubicBezTo>
                  <a:cubicBezTo>
                    <a:pt x="30240" y="21667"/>
                    <a:pt x="30239" y="21734"/>
                    <a:pt x="30239" y="21801"/>
                  </a:cubicBezTo>
                  <a:lnTo>
                    <a:pt x="8640" y="21600"/>
                  </a:lnTo>
                  <a:close/>
                </a:path>
              </a:pathLst>
            </a:custGeom>
            <a:solidFill>
              <a:srgbClr val="008000">
                <a:alpha val="50000"/>
              </a:srgb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WordArt 29"/>
            <p:cNvSpPr>
              <a:spLocks noChangeArrowheads="1" noChangeShapeType="1" noTextEdit="1"/>
            </p:cNvSpPr>
            <p:nvPr/>
          </p:nvSpPr>
          <p:spPr bwMode="gray">
            <a:xfrm rot="18264309">
              <a:off x="2724151" y="2371725"/>
              <a:ext cx="2286000" cy="16795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00028"/>
                </a:avLst>
              </a:prstTxWarp>
            </a:bodyPr>
            <a:lstStyle/>
            <a:p>
              <a:r>
                <a:rPr lang="zh-CN" altLang="en-US" kern="10" dirty="0">
                  <a:ln w="6350">
                    <a:solidFill>
                      <a:srgbClr val="FFFFFF"/>
                    </a:solidFill>
                    <a:round/>
                  </a:ln>
                  <a:solidFill>
                    <a:srgbClr val="FFFFFF"/>
                  </a:solidFill>
                  <a:latin typeface="Verdana" panose="020B0604030504040204"/>
                  <a:cs typeface="Verdana" panose="020B0604030504040204"/>
                </a:rPr>
                <a:t>法律关系的主体</a:t>
              </a:r>
            </a:p>
          </p:txBody>
        </p:sp>
        <p:sp>
          <p:nvSpPr>
            <p:cNvPr id="53" name="WordArt 30"/>
            <p:cNvSpPr>
              <a:spLocks noChangeArrowheads="1" noChangeShapeType="1" noTextEdit="1"/>
            </p:cNvSpPr>
            <p:nvPr/>
          </p:nvSpPr>
          <p:spPr bwMode="gray">
            <a:xfrm rot="3340056">
              <a:off x="4116388" y="2370137"/>
              <a:ext cx="2286000" cy="167957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200028"/>
                </a:avLst>
              </a:prstTxWarp>
            </a:bodyPr>
            <a:lstStyle/>
            <a:p>
              <a:r>
                <a:rPr lang="zh-CN" altLang="en-US" kern="10" dirty="0">
                  <a:ln w="6350">
                    <a:solidFill>
                      <a:srgbClr val="FFFFFF"/>
                    </a:solidFill>
                    <a:round/>
                  </a:ln>
                  <a:solidFill>
                    <a:srgbClr val="FFFFFF"/>
                  </a:solidFill>
                  <a:latin typeface="Verdana" panose="020B0604030504040204"/>
                  <a:ea typeface="Verdana" panose="020B0604030504040204"/>
                  <a:cs typeface="Verdana" panose="020B0604030504040204"/>
                </a:rPr>
                <a:t>法律关系的客体</a:t>
              </a:r>
              <a:endParaRPr lang="zh-CN" altLang="en-US" kern="10" dirty="0">
                <a:ln w="6350">
                  <a:solidFill>
                    <a:srgbClr val="FFFFFF"/>
                  </a:solidFill>
                  <a:round/>
                </a:ln>
                <a:solidFill>
                  <a:srgbClr val="FFFFFF"/>
                </a:solidFill>
                <a:latin typeface="Verdana" panose="020B0604030504040204"/>
                <a:cs typeface="Verdana" panose="020B0604030504040204"/>
              </a:endParaRPr>
            </a:p>
          </p:txBody>
        </p:sp>
        <p:sp>
          <p:nvSpPr>
            <p:cNvPr id="54" name="WordArt 31"/>
            <p:cNvSpPr>
              <a:spLocks noChangeArrowheads="1" noChangeShapeType="1" noTextEdit="1"/>
            </p:cNvSpPr>
            <p:nvPr/>
          </p:nvSpPr>
          <p:spPr bwMode="gray">
            <a:xfrm rot="21430657">
              <a:off x="3657600" y="4276725"/>
              <a:ext cx="2106613" cy="8429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436122"/>
                </a:avLst>
              </a:prstTxWarp>
            </a:bodyPr>
            <a:lstStyle/>
            <a:p>
              <a:r>
                <a:rPr lang="zh-CN" altLang="en-US" kern="10" dirty="0">
                  <a:ln w="6350">
                    <a:solidFill>
                      <a:srgbClr val="FFFFFF"/>
                    </a:solidFill>
                    <a:round/>
                  </a:ln>
                  <a:solidFill>
                    <a:schemeClr val="bg1"/>
                  </a:solidFill>
                  <a:latin typeface="Verdana" panose="020B0604030504040204"/>
                  <a:ea typeface="Verdana" panose="020B0604030504040204"/>
                  <a:cs typeface="Verdana" panose="020B0604030504040204"/>
                </a:rPr>
                <a:t>法律关系的内容</a:t>
              </a:r>
              <a:endParaRPr lang="zh-CN" altLang="en-US" kern="10" dirty="0">
                <a:ln w="6350">
                  <a:solidFill>
                    <a:srgbClr val="FFFFFF"/>
                  </a:solidFill>
                  <a:round/>
                </a:ln>
                <a:solidFill>
                  <a:schemeClr val="bg1"/>
                </a:solidFill>
                <a:latin typeface="Verdana" panose="020B0604030504040204"/>
                <a:cs typeface="Verdana" panose="020B0604030504040204"/>
              </a:endParaRPr>
            </a:p>
          </p:txBody>
        </p:sp>
        <p:pic>
          <p:nvPicPr>
            <p:cNvPr id="55" name="Picture 33"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8888" y="2859088"/>
              <a:ext cx="1536700" cy="1522412"/>
            </a:xfrm>
            <a:prstGeom prst="rect">
              <a:avLst/>
            </a:prstGeom>
            <a:noFill/>
            <a:extLst>
              <a:ext uri="{909E8E84-426E-40DD-AFC4-6F175D3DCCD1}">
                <a14:hiddenFill xmlns:a14="http://schemas.microsoft.com/office/drawing/2010/main">
                  <a:solidFill>
                    <a:srgbClr val="FFFFFF"/>
                  </a:solidFill>
                </a14:hiddenFill>
              </a:ext>
            </a:extLst>
          </p:spPr>
        </p:pic>
        <p:sp>
          <p:nvSpPr>
            <p:cNvPr id="56" name="Oval 34"/>
            <p:cNvSpPr>
              <a:spLocks noChangeArrowheads="1"/>
            </p:cNvSpPr>
            <p:nvPr/>
          </p:nvSpPr>
          <p:spPr bwMode="auto">
            <a:xfrm>
              <a:off x="3798888" y="2859088"/>
              <a:ext cx="1527175" cy="1525587"/>
            </a:xfrm>
            <a:prstGeom prst="ellipse">
              <a:avLst/>
            </a:prstGeom>
            <a:gradFill rotWithShape="1">
              <a:gsLst>
                <a:gs pos="0">
                  <a:srgbClr val="96AB94">
                    <a:alpha val="39999"/>
                  </a:srgbClr>
                </a:gs>
                <a:gs pos="17000">
                  <a:srgbClr val="D4DEFF">
                    <a:alpha val="50199"/>
                  </a:srgbClr>
                </a:gs>
                <a:gs pos="47000">
                  <a:srgbClr val="D4DEFF">
                    <a:alpha val="68200"/>
                  </a:srgbClr>
                </a:gs>
                <a:gs pos="100000">
                  <a:srgbClr val="8488C4"/>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7" name="Group 35"/>
            <p:cNvGrpSpPr/>
            <p:nvPr/>
          </p:nvGrpSpPr>
          <p:grpSpPr bwMode="auto">
            <a:xfrm rot="17866498" flipH="1" flipV="1">
              <a:off x="4254500" y="3884613"/>
              <a:ext cx="1333500" cy="323850"/>
              <a:chOff x="2532" y="1051"/>
              <a:chExt cx="893" cy="246"/>
            </a:xfrm>
          </p:grpSpPr>
          <p:grpSp>
            <p:nvGrpSpPr>
              <p:cNvPr id="59" name="Group 36"/>
              <p:cNvGrpSpPr/>
              <p:nvPr/>
            </p:nvGrpSpPr>
            <p:grpSpPr bwMode="auto">
              <a:xfrm>
                <a:off x="2532" y="1051"/>
                <a:ext cx="743" cy="185"/>
                <a:chOff x="1565" y="2568"/>
                <a:chExt cx="1118" cy="279"/>
              </a:xfrm>
            </p:grpSpPr>
            <p:sp>
              <p:nvSpPr>
                <p:cNvPr id="65" name="AutoShape 3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AutoShape 3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AutoShape 3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AutoShape 4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0" name="Group 41"/>
              <p:cNvGrpSpPr/>
              <p:nvPr/>
            </p:nvGrpSpPr>
            <p:grpSpPr bwMode="auto">
              <a:xfrm rot="1353540">
                <a:off x="2682" y="1111"/>
                <a:ext cx="743" cy="186"/>
                <a:chOff x="1565" y="2568"/>
                <a:chExt cx="1118" cy="279"/>
              </a:xfrm>
            </p:grpSpPr>
            <p:sp>
              <p:nvSpPr>
                <p:cNvPr id="61" name="AutoShape 4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AutoShape 4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AutoShape 4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AutoShape 4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8" name="Text Box 46"/>
            <p:cNvSpPr txBox="1">
              <a:spLocks noChangeArrowheads="1"/>
            </p:cNvSpPr>
            <p:nvPr/>
          </p:nvSpPr>
          <p:spPr bwMode="auto">
            <a:xfrm>
              <a:off x="3635704" y="3322393"/>
              <a:ext cx="1870395" cy="62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000" b="1" dirty="0">
                  <a:solidFill>
                    <a:srgbClr val="333333"/>
                  </a:solidFill>
                  <a:ea typeface="宋体" panose="02010600030101010101" pitchFamily="2" charset="-122"/>
                </a:rPr>
                <a:t>法律关系</a:t>
              </a:r>
              <a:endParaRPr lang="en-US" altLang="zh-CN" sz="2000" b="1" dirty="0">
                <a:solidFill>
                  <a:srgbClr val="333333"/>
                </a:solidFill>
                <a:ea typeface="宋体" panose="02010600030101010101" pitchFamily="2" charset="-122"/>
              </a:endParaRPr>
            </a:p>
          </p:txBody>
        </p:sp>
      </p:grpSp>
      <p:sp>
        <p:nvSpPr>
          <p:cNvPr id="3" name="矩形 2"/>
          <p:cNvSpPr/>
          <p:nvPr/>
        </p:nvSpPr>
        <p:spPr>
          <a:xfrm>
            <a:off x="1596938" y="2187445"/>
            <a:ext cx="2754221" cy="646331"/>
          </a:xfrm>
          <a:prstGeom prst="rect">
            <a:avLst/>
          </a:prstGeom>
        </p:spPr>
        <p:txBody>
          <a:bodyPr wrap="square">
            <a:spAutoFit/>
          </a:bodyPr>
          <a:lstStyle/>
          <a:p>
            <a:r>
              <a:rPr lang="zh-CN" altLang="zh-CN" dirty="0"/>
              <a:t>公民</a:t>
            </a:r>
            <a:r>
              <a:rPr lang="en-US" altLang="zh-CN" dirty="0"/>
              <a:t>(</a:t>
            </a:r>
            <a:r>
              <a:rPr lang="zh-CN" altLang="zh-CN" dirty="0"/>
              <a:t>自然人</a:t>
            </a:r>
            <a:r>
              <a:rPr lang="en-US" altLang="zh-CN" dirty="0"/>
              <a:t>)</a:t>
            </a:r>
            <a:r>
              <a:rPr lang="zh-CN" altLang="zh-CN" dirty="0"/>
              <a:t>；机构和组织</a:t>
            </a:r>
            <a:r>
              <a:rPr lang="en-US" altLang="zh-CN" dirty="0"/>
              <a:t>(</a:t>
            </a:r>
            <a:r>
              <a:rPr lang="zh-CN" altLang="zh-CN" dirty="0"/>
              <a:t>法人</a:t>
            </a:r>
            <a:r>
              <a:rPr lang="en-US" altLang="zh-CN" dirty="0"/>
              <a:t>)</a:t>
            </a:r>
            <a:r>
              <a:rPr lang="zh-CN" altLang="zh-CN" dirty="0"/>
              <a:t>；国家。</a:t>
            </a:r>
            <a:endParaRPr lang="zh-CN" altLang="en-US" dirty="0"/>
          </a:p>
        </p:txBody>
      </p:sp>
      <p:sp>
        <p:nvSpPr>
          <p:cNvPr id="5" name="矩形 4"/>
          <p:cNvSpPr/>
          <p:nvPr/>
        </p:nvSpPr>
        <p:spPr>
          <a:xfrm>
            <a:off x="7246014" y="2153335"/>
            <a:ext cx="1957097" cy="646331"/>
          </a:xfrm>
          <a:prstGeom prst="rect">
            <a:avLst/>
          </a:prstGeom>
        </p:spPr>
        <p:txBody>
          <a:bodyPr wrap="square">
            <a:spAutoFit/>
          </a:bodyPr>
          <a:lstStyle/>
          <a:p>
            <a:r>
              <a:rPr lang="zh-CN" altLang="zh-CN" dirty="0"/>
              <a:t>物；行为结果；精神产品；人身。</a:t>
            </a:r>
          </a:p>
        </p:txBody>
      </p:sp>
      <p:sp>
        <p:nvSpPr>
          <p:cNvPr id="6" name="矩形 5"/>
          <p:cNvSpPr/>
          <p:nvPr/>
        </p:nvSpPr>
        <p:spPr>
          <a:xfrm>
            <a:off x="3850620" y="4006334"/>
            <a:ext cx="3877985" cy="369332"/>
          </a:xfrm>
          <a:prstGeom prst="rect">
            <a:avLst/>
          </a:prstGeom>
        </p:spPr>
        <p:txBody>
          <a:bodyPr wrap="none">
            <a:spAutoFit/>
          </a:bodyPr>
          <a:lstStyle/>
          <a:p>
            <a:pPr algn="ctr"/>
            <a:r>
              <a:rPr lang="zh-CN" altLang="zh-CN" dirty="0"/>
              <a:t>法律关系主体之间的权利义务关系。</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4543</Words>
  <Application>Microsoft Office PowerPoint</Application>
  <PresentationFormat>自定义</PresentationFormat>
  <Paragraphs>437</Paragraphs>
  <Slides>51</Slides>
  <Notes>51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51</vt:i4>
      </vt:variant>
    </vt:vector>
  </HeadingPairs>
  <TitlesOfParts>
    <vt:vector size="63" baseType="lpstr">
      <vt:lpstr>HY견고딕</vt:lpstr>
      <vt:lpstr>等线</vt:lpstr>
      <vt:lpstr>仿宋</vt:lpstr>
      <vt:lpstr>仿宋_GB2312</vt:lpstr>
      <vt:lpstr>黑体</vt:lpstr>
      <vt:lpstr>楷体</vt:lpstr>
      <vt:lpstr>宋体</vt:lpstr>
      <vt:lpstr>Arial</vt:lpstr>
      <vt:lpstr>Calibri</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Pandada</dc:creator>
  <cp:lastModifiedBy>DYT</cp:lastModifiedBy>
  <cp:revision>157</cp:revision>
  <dcterms:created xsi:type="dcterms:W3CDTF">2019-06-21T02:16:00Z</dcterms:created>
  <dcterms:modified xsi:type="dcterms:W3CDTF">2022-10-27T08:58:32Z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7574D8388E2946E1870AA25231B9D942</vt:lpwstr>
  </property>
  <property fmtid="{D5CDD505-2E9C-101B-9397-08002B2CF9AE}" pid="3" name="KSOProductBuildVer">
    <vt:lpwstr>2052-11.1.0.11115</vt:lpwstr>
  </property>
</Properties>
</file>